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8"/>
  </p:notesMasterIdLst>
  <p:sldIdLst>
    <p:sldId id="256" r:id="rId3"/>
    <p:sldId id="444" r:id="rId4"/>
    <p:sldId id="260" r:id="rId5"/>
    <p:sldId id="261" r:id="rId6"/>
    <p:sldId id="258" r:id="rId7"/>
    <p:sldId id="257" r:id="rId8"/>
    <p:sldId id="259" r:id="rId9"/>
    <p:sldId id="262" r:id="rId10"/>
    <p:sldId id="264" r:id="rId11"/>
    <p:sldId id="266" r:id="rId12"/>
    <p:sldId id="267" r:id="rId13"/>
    <p:sldId id="268" r:id="rId14"/>
    <p:sldId id="270" r:id="rId15"/>
    <p:sldId id="272" r:id="rId16"/>
    <p:sldId id="397" r:id="rId17"/>
    <p:sldId id="294" r:id="rId18"/>
    <p:sldId id="295" r:id="rId19"/>
    <p:sldId id="296" r:id="rId20"/>
    <p:sldId id="300" r:id="rId21"/>
    <p:sldId id="297" r:id="rId22"/>
    <p:sldId id="303" r:id="rId23"/>
    <p:sldId id="274" r:id="rId24"/>
    <p:sldId id="304" r:id="rId25"/>
    <p:sldId id="275" r:id="rId26"/>
    <p:sldId id="276" r:id="rId27"/>
    <p:sldId id="277" r:id="rId28"/>
    <p:sldId id="278" r:id="rId29"/>
    <p:sldId id="280" r:id="rId30"/>
    <p:sldId id="279" r:id="rId31"/>
    <p:sldId id="282" r:id="rId32"/>
    <p:sldId id="281" r:id="rId33"/>
    <p:sldId id="283" r:id="rId34"/>
    <p:sldId id="284" r:id="rId35"/>
    <p:sldId id="286" r:id="rId36"/>
    <p:sldId id="448" r:id="rId37"/>
    <p:sldId id="289" r:id="rId38"/>
    <p:sldId id="287" r:id="rId39"/>
    <p:sldId id="288" r:id="rId40"/>
    <p:sldId id="446" r:id="rId41"/>
    <p:sldId id="290" r:id="rId42"/>
    <p:sldId id="273" r:id="rId43"/>
    <p:sldId id="292" r:id="rId44"/>
    <p:sldId id="291" r:id="rId45"/>
    <p:sldId id="293" r:id="rId46"/>
    <p:sldId id="299" r:id="rId47"/>
    <p:sldId id="305" r:id="rId48"/>
    <p:sldId id="306" r:id="rId49"/>
    <p:sldId id="398" r:id="rId50"/>
    <p:sldId id="307" r:id="rId51"/>
    <p:sldId id="308" r:id="rId52"/>
    <p:sldId id="310" r:id="rId53"/>
    <p:sldId id="445" r:id="rId54"/>
    <p:sldId id="309" r:id="rId55"/>
    <p:sldId id="311" r:id="rId56"/>
    <p:sldId id="314" r:id="rId57"/>
    <p:sldId id="312" r:id="rId58"/>
    <p:sldId id="315" r:id="rId59"/>
    <p:sldId id="361" r:id="rId60"/>
    <p:sldId id="313" r:id="rId61"/>
    <p:sldId id="316" r:id="rId62"/>
    <p:sldId id="317" r:id="rId63"/>
    <p:sldId id="301" r:id="rId64"/>
    <p:sldId id="302" r:id="rId65"/>
    <p:sldId id="318" r:id="rId66"/>
    <p:sldId id="298" r:id="rId67"/>
    <p:sldId id="319" r:id="rId68"/>
    <p:sldId id="399" r:id="rId69"/>
    <p:sldId id="447" r:id="rId70"/>
    <p:sldId id="400" r:id="rId71"/>
    <p:sldId id="327" r:id="rId72"/>
    <p:sldId id="323" r:id="rId73"/>
    <p:sldId id="330" r:id="rId74"/>
    <p:sldId id="320" r:id="rId75"/>
    <p:sldId id="321" r:id="rId76"/>
    <p:sldId id="326" r:id="rId77"/>
    <p:sldId id="324" r:id="rId78"/>
    <p:sldId id="331" r:id="rId79"/>
    <p:sldId id="322" r:id="rId80"/>
    <p:sldId id="328" r:id="rId81"/>
    <p:sldId id="332" r:id="rId82"/>
    <p:sldId id="333" r:id="rId83"/>
    <p:sldId id="336" r:id="rId84"/>
    <p:sldId id="334" r:id="rId85"/>
    <p:sldId id="335" r:id="rId86"/>
    <p:sldId id="338" r:id="rId87"/>
    <p:sldId id="337" r:id="rId88"/>
    <p:sldId id="339" r:id="rId89"/>
    <p:sldId id="340" r:id="rId90"/>
    <p:sldId id="421" r:id="rId91"/>
    <p:sldId id="341" r:id="rId92"/>
    <p:sldId id="342" r:id="rId93"/>
    <p:sldId id="345" r:id="rId94"/>
    <p:sldId id="346" r:id="rId95"/>
    <p:sldId id="343" r:id="rId96"/>
    <p:sldId id="344" r:id="rId97"/>
    <p:sldId id="348" r:id="rId98"/>
    <p:sldId id="349" r:id="rId99"/>
    <p:sldId id="350" r:id="rId100"/>
    <p:sldId id="351" r:id="rId101"/>
    <p:sldId id="352" r:id="rId102"/>
    <p:sldId id="355" r:id="rId103"/>
    <p:sldId id="354" r:id="rId104"/>
    <p:sldId id="357" r:id="rId105"/>
    <p:sldId id="356" r:id="rId106"/>
    <p:sldId id="359" r:id="rId107"/>
    <p:sldId id="358" r:id="rId108"/>
    <p:sldId id="360"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440" r:id="rId123"/>
    <p:sldId id="442" r:id="rId124"/>
    <p:sldId id="452" r:id="rId125"/>
    <p:sldId id="375" r:id="rId126"/>
    <p:sldId id="376" r:id="rId127"/>
    <p:sldId id="379" r:id="rId128"/>
    <p:sldId id="378" r:id="rId129"/>
    <p:sldId id="377" r:id="rId130"/>
    <p:sldId id="380" r:id="rId131"/>
    <p:sldId id="381" r:id="rId132"/>
    <p:sldId id="382" r:id="rId133"/>
    <p:sldId id="384" r:id="rId134"/>
    <p:sldId id="383" r:id="rId135"/>
    <p:sldId id="386" r:id="rId136"/>
    <p:sldId id="387" r:id="rId137"/>
    <p:sldId id="388" r:id="rId138"/>
    <p:sldId id="449" r:id="rId139"/>
    <p:sldId id="451" r:id="rId140"/>
    <p:sldId id="389" r:id="rId141"/>
    <p:sldId id="390" r:id="rId142"/>
    <p:sldId id="401" r:id="rId143"/>
    <p:sldId id="450" r:id="rId144"/>
    <p:sldId id="391" r:id="rId145"/>
    <p:sldId id="392" r:id="rId146"/>
    <p:sldId id="393" r:id="rId147"/>
    <p:sldId id="394" r:id="rId148"/>
    <p:sldId id="396" r:id="rId149"/>
    <p:sldId id="403" r:id="rId150"/>
    <p:sldId id="402" r:id="rId151"/>
    <p:sldId id="404" r:id="rId152"/>
    <p:sldId id="405" r:id="rId153"/>
    <p:sldId id="406" r:id="rId154"/>
    <p:sldId id="407" r:id="rId155"/>
    <p:sldId id="408" r:id="rId156"/>
    <p:sldId id="410" r:id="rId157"/>
    <p:sldId id="409" r:id="rId158"/>
    <p:sldId id="411" r:id="rId159"/>
    <p:sldId id="412" r:id="rId160"/>
    <p:sldId id="417" r:id="rId161"/>
    <p:sldId id="416" r:id="rId162"/>
    <p:sldId id="414" r:id="rId163"/>
    <p:sldId id="415" r:id="rId164"/>
    <p:sldId id="413" r:id="rId165"/>
    <p:sldId id="418" r:id="rId166"/>
    <p:sldId id="419" r:id="rId167"/>
    <p:sldId id="424" r:id="rId168"/>
    <p:sldId id="422" r:id="rId169"/>
    <p:sldId id="420" r:id="rId170"/>
    <p:sldId id="425" r:id="rId171"/>
    <p:sldId id="426" r:id="rId172"/>
    <p:sldId id="423" r:id="rId173"/>
    <p:sldId id="427" r:id="rId174"/>
    <p:sldId id="430" r:id="rId175"/>
    <p:sldId id="428" r:id="rId176"/>
    <p:sldId id="429" r:id="rId177"/>
    <p:sldId id="432" r:id="rId178"/>
    <p:sldId id="431" r:id="rId179"/>
    <p:sldId id="434" r:id="rId180"/>
    <p:sldId id="435" r:id="rId181"/>
    <p:sldId id="436" r:id="rId182"/>
    <p:sldId id="437" r:id="rId183"/>
    <p:sldId id="439" r:id="rId184"/>
    <p:sldId id="438" r:id="rId185"/>
    <p:sldId id="441" r:id="rId186"/>
    <p:sldId id="443" r:id="rId18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2EE9C"/>
    <a:srgbClr val="2E3917"/>
    <a:srgbClr val="525B23"/>
    <a:srgbClr val="1FD742"/>
    <a:srgbClr val="0C3A1E"/>
    <a:srgbClr val="050C15"/>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11" autoAdjust="0"/>
  </p:normalViewPr>
  <p:slideViewPr>
    <p:cSldViewPr>
      <p:cViewPr varScale="1">
        <p:scale>
          <a:sx n="81" d="100"/>
          <a:sy n="81" d="100"/>
        </p:scale>
        <p:origin x="1426"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594"/>
    </p:cViewPr>
  </p:sorterViewPr>
  <p:notesViewPr>
    <p:cSldViewPr>
      <p:cViewPr varScale="1">
        <p:scale>
          <a:sx n="67" d="100"/>
          <a:sy n="67" d="100"/>
        </p:scale>
        <p:origin x="-31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theme" Target="theme/theme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ableStyles" Target="tableStyle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91DA2E-FED3-4CA5-9656-6A75D851BA85}" type="datetimeFigureOut">
              <a:rPr lang="de-DE" smtClean="0"/>
              <a:t>14.01.2020</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8A09DA-51E4-46C0-85C1-6F2B0FD5A3CE}" type="slidenum">
              <a:rPr lang="de-DE" smtClean="0"/>
              <a:t>‹Nr.›</a:t>
            </a:fld>
            <a:endParaRPr lang="de-DE" dirty="0"/>
          </a:p>
        </p:txBody>
      </p:sp>
    </p:spTree>
    <p:extLst>
      <p:ext uri="{BB962C8B-B14F-4D97-AF65-F5344CB8AC3E}">
        <p14:creationId xmlns:p14="http://schemas.microsoft.com/office/powerpoint/2010/main" val="287513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8A09DA-51E4-46C0-85C1-6F2B0FD5A3CE}" type="slidenum">
              <a:rPr lang="de-DE" smtClean="0"/>
              <a:t>3</a:t>
            </a:fld>
            <a:endParaRPr lang="de-DE" dirty="0"/>
          </a:p>
        </p:txBody>
      </p:sp>
    </p:spTree>
    <p:extLst>
      <p:ext uri="{BB962C8B-B14F-4D97-AF65-F5344CB8AC3E}">
        <p14:creationId xmlns:p14="http://schemas.microsoft.com/office/powerpoint/2010/main" val="324107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8A09DA-51E4-46C0-85C1-6F2B0FD5A3CE}" type="slidenum">
              <a:rPr lang="de-DE" smtClean="0"/>
              <a:t>61</a:t>
            </a:fld>
            <a:endParaRPr lang="de-DE" dirty="0"/>
          </a:p>
        </p:txBody>
      </p:sp>
    </p:spTree>
    <p:extLst>
      <p:ext uri="{BB962C8B-B14F-4D97-AF65-F5344CB8AC3E}">
        <p14:creationId xmlns:p14="http://schemas.microsoft.com/office/powerpoint/2010/main" val="138406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8A09DA-51E4-46C0-85C1-6F2B0FD5A3CE}" type="slidenum">
              <a:rPr lang="de-DE" smtClean="0"/>
              <a:t>90</a:t>
            </a:fld>
            <a:endParaRPr lang="de-DE" dirty="0"/>
          </a:p>
        </p:txBody>
      </p:sp>
    </p:spTree>
    <p:extLst>
      <p:ext uri="{BB962C8B-B14F-4D97-AF65-F5344CB8AC3E}">
        <p14:creationId xmlns:p14="http://schemas.microsoft.com/office/powerpoint/2010/main" val="97787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8A09DA-51E4-46C0-85C1-6F2B0FD5A3CE}" type="slidenum">
              <a:rPr lang="de-DE" smtClean="0"/>
              <a:t>158</a:t>
            </a:fld>
            <a:endParaRPr lang="de-DE" dirty="0"/>
          </a:p>
        </p:txBody>
      </p:sp>
    </p:spTree>
    <p:extLst>
      <p:ext uri="{BB962C8B-B14F-4D97-AF65-F5344CB8AC3E}">
        <p14:creationId xmlns:p14="http://schemas.microsoft.com/office/powerpoint/2010/main" val="32675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62767766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8889821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50416549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26416744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126802539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380518074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133145829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337282732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361016248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121945781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229470172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92693206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269131859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358812068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680ECA9-1468-4513-BB36-FC52119B891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E3EF888-885D-40A6-900D-1B4BC1ADB8C3}" type="slidenum">
              <a:rPr lang="de-DE" smtClean="0"/>
              <a:t>‹Nr.›</a:t>
            </a:fld>
            <a:endParaRPr lang="de-DE" dirty="0"/>
          </a:p>
        </p:txBody>
      </p:sp>
    </p:spTree>
    <p:extLst>
      <p:ext uri="{BB962C8B-B14F-4D97-AF65-F5344CB8AC3E}">
        <p14:creationId xmlns:p14="http://schemas.microsoft.com/office/powerpoint/2010/main" val="391121055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177821262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8527147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317381629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16496671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20461247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318751233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E1B9D23-2270-4F9B-9BB5-E4F625974F84}" type="datetimeFigureOut">
              <a:rPr lang="de-DE" smtClean="0"/>
              <a:t>14.01.2020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5579572A-EAE4-4A74-9091-AF7296DE73E9}" type="slidenum">
              <a:rPr lang="de-DE" smtClean="0"/>
              <a:t>‹Nr.›</a:t>
            </a:fld>
            <a:endParaRPr lang="de-DE" dirty="0"/>
          </a:p>
        </p:txBody>
      </p:sp>
    </p:spTree>
    <p:extLst>
      <p:ext uri="{BB962C8B-B14F-4D97-AF65-F5344CB8AC3E}">
        <p14:creationId xmlns:p14="http://schemas.microsoft.com/office/powerpoint/2010/main" val="9548024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B9D23-2270-4F9B-9BB5-E4F625974F84}" type="datetimeFigureOut">
              <a:rPr lang="de-DE" smtClean="0"/>
              <a:t>14.01.2020</a:t>
            </a:fld>
            <a:endParaRPr lang="de-DE" dirty="0"/>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9572A-EAE4-4A74-9091-AF7296DE73E9}" type="slidenum">
              <a:rPr lang="de-DE" smtClean="0"/>
              <a:t>‹Nr.›</a:t>
            </a:fld>
            <a:endParaRPr lang="de-DE" dirty="0"/>
          </a:p>
        </p:txBody>
      </p:sp>
    </p:spTree>
    <p:extLst>
      <p:ext uri="{BB962C8B-B14F-4D97-AF65-F5344CB8AC3E}">
        <p14:creationId xmlns:p14="http://schemas.microsoft.com/office/powerpoint/2010/main" val="2476943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0ECA9-1468-4513-BB36-FC52119B8914}" type="datetimeFigureOut">
              <a:rPr lang="de-DE" smtClean="0"/>
              <a:t>14.01.2020</a:t>
            </a:fld>
            <a:endParaRPr lang="de-DE"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EF888-885D-40A6-900D-1B4BC1ADB8C3}" type="slidenum">
              <a:rPr lang="de-DE" smtClean="0"/>
              <a:t>‹Nr.›</a:t>
            </a:fld>
            <a:endParaRPr lang="de-DE" dirty="0"/>
          </a:p>
        </p:txBody>
      </p:sp>
    </p:spTree>
    <p:extLst>
      <p:ext uri="{BB962C8B-B14F-4D97-AF65-F5344CB8AC3E}">
        <p14:creationId xmlns:p14="http://schemas.microsoft.com/office/powerpoint/2010/main" val="1788590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4" Type="http://schemas.openxmlformats.org/officeDocument/2006/relationships/image" Target="../media/image131.jpeg"/></Relationships>
</file>

<file path=ppt/slides/_rels/slide11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4" Type="http://schemas.openxmlformats.org/officeDocument/2006/relationships/image" Target="../media/image13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2.png"/><Relationship Id="rId1" Type="http://schemas.openxmlformats.org/officeDocument/2006/relationships/slideLayout" Target="../slideLayouts/slideLayout6.xml"/><Relationship Id="rId5" Type="http://schemas.openxmlformats.org/officeDocument/2006/relationships/image" Target="../media/image144.jpeg"/><Relationship Id="rId4" Type="http://schemas.openxmlformats.org/officeDocument/2006/relationships/image" Target="../media/image143.jpeg"/></Relationships>
</file>

<file path=ppt/slides/_rels/slide11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 Id="rId4" Type="http://schemas.openxmlformats.org/officeDocument/2006/relationships/image" Target="../media/image149.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15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3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15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15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17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179512" y="5423303"/>
            <a:ext cx="8784976" cy="1138773"/>
          </a:xfrm>
          <a:prstGeom prst="rect">
            <a:avLst/>
          </a:prstGeom>
          <a:noFill/>
        </p:spPr>
        <p:txBody>
          <a:bodyPr wrap="square" rtlCol="0">
            <a:spAutoFit/>
          </a:bodyPr>
          <a:lstStyle/>
          <a:p>
            <a:pPr algn="r"/>
            <a:r>
              <a:rPr lang="de-DE" sz="3400" b="1" dirty="0">
                <a:effectLst>
                  <a:outerShdw blurRad="50800" dist="38100" dir="18900000" sx="101000" sy="101000" algn="bl" rotWithShape="0">
                    <a:prstClr val="black">
                      <a:alpha val="40000"/>
                    </a:prstClr>
                  </a:outerShdw>
                </a:effectLst>
                <a:latin typeface="Rockwell" panose="02060603020205020403" pitchFamily="18" charset="0"/>
                <a:ea typeface="Verdana" panose="020B0604030504040204" pitchFamily="34" charset="0"/>
                <a:cs typeface="Verdana" panose="020B0604030504040204" pitchFamily="34" charset="0"/>
              </a:rPr>
              <a:t/>
            </a:r>
            <a:br>
              <a:rPr lang="de-DE" sz="3400" b="1" dirty="0">
                <a:effectLst>
                  <a:outerShdw blurRad="50800" dist="38100" dir="18900000" sx="101000" sy="101000" algn="bl" rotWithShape="0">
                    <a:prstClr val="black">
                      <a:alpha val="40000"/>
                    </a:prstClr>
                  </a:outerShdw>
                </a:effectLst>
                <a:latin typeface="Rockwell" panose="02060603020205020403" pitchFamily="18" charset="0"/>
                <a:ea typeface="Verdana" panose="020B0604030504040204" pitchFamily="34" charset="0"/>
                <a:cs typeface="Verdana" panose="020B0604030504040204" pitchFamily="34" charset="0"/>
              </a:rPr>
            </a:br>
            <a:r>
              <a:rPr lang="de-DE" sz="3400" b="1" dirty="0">
                <a:solidFill>
                  <a:srgbClr val="F8F8F8"/>
                </a:solidFill>
                <a:effectLst>
                  <a:outerShdw blurRad="50800" dist="38100" dir="18900000" sx="101000" sy="101000" algn="bl" rotWithShape="0">
                    <a:prstClr val="black">
                      <a:alpha val="40000"/>
                    </a:prstClr>
                  </a:outerShdw>
                </a:effectLst>
                <a:latin typeface="Rockwell" panose="02060603020205020403" pitchFamily="18" charset="0"/>
                <a:ea typeface="Verdana" panose="020B0604030504040204" pitchFamily="34" charset="0"/>
                <a:cs typeface="Verdana" panose="020B0604030504040204" pitchFamily="34" charset="0"/>
              </a:rPr>
              <a:t>Die Hufeisenrunde rund um das Sarntal</a:t>
            </a:r>
          </a:p>
        </p:txBody>
      </p:sp>
      <p:sp>
        <p:nvSpPr>
          <p:cNvPr id="4" name="Rechteck 3"/>
          <p:cNvSpPr/>
          <p:nvPr/>
        </p:nvSpPr>
        <p:spPr>
          <a:xfrm>
            <a:off x="395537" y="435044"/>
            <a:ext cx="4070345" cy="830997"/>
          </a:xfrm>
          <a:prstGeom prst="rect">
            <a:avLst/>
          </a:prstGeom>
        </p:spPr>
        <p:txBody>
          <a:bodyPr wrap="none">
            <a:spAutoFit/>
          </a:bodyPr>
          <a:lstStyle/>
          <a:p>
            <a:r>
              <a:rPr lang="de-DE" sz="4800" b="1" dirty="0">
                <a:solidFill>
                  <a:prstClr val="white"/>
                </a:solidFill>
                <a:effectLst>
                  <a:outerShdw blurRad="50800" dist="38100" dir="18900000" sx="101000" sy="101000" algn="bl" rotWithShape="0">
                    <a:prstClr val="black">
                      <a:alpha val="40000"/>
                    </a:prstClr>
                  </a:outerShdw>
                </a:effectLst>
                <a:latin typeface="Rockwell" panose="02060603020205020403" pitchFamily="18" charset="0"/>
                <a:ea typeface="Verdana" panose="020B0604030504040204" pitchFamily="34" charset="0"/>
                <a:cs typeface="Verdana" panose="020B0604030504040204" pitchFamily="34" charset="0"/>
              </a:rPr>
              <a:t>2016 Südtirol</a:t>
            </a:r>
            <a:endParaRPr lang="de-DE" sz="4800" dirty="0"/>
          </a:p>
        </p:txBody>
      </p:sp>
    </p:spTree>
    <p:extLst>
      <p:ext uri="{BB962C8B-B14F-4D97-AF65-F5344CB8AC3E}">
        <p14:creationId xmlns:p14="http://schemas.microsoft.com/office/powerpoint/2010/main" val="242614381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0000">
              <a:srgbClr val="D4DEFF">
                <a:lumMod val="71000"/>
                <a:lumOff val="29000"/>
              </a:srgbClr>
            </a:gs>
            <a:gs pos="100000">
              <a:schemeClr val="accent3">
                <a:lumMod val="75000"/>
              </a:schemeClr>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90233" y="1134448"/>
            <a:ext cx="5262209" cy="3946657"/>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1205192" y="5877273"/>
            <a:ext cx="3168352" cy="769441"/>
          </a:xfrm>
          <a:prstGeom prst="rect">
            <a:avLst/>
          </a:prstGeom>
          <a:noFill/>
        </p:spPr>
        <p:txBody>
          <a:bodyPr wrap="square" rtlCol="0">
            <a:spAutoFit/>
          </a:bodyPr>
          <a:lstStyle/>
          <a:p>
            <a:r>
              <a:rPr lang="de-DE" sz="4400" dirty="0">
                <a:latin typeface="Calisto MT" panose="02040603050505030304" pitchFamily="18" charset="0"/>
              </a:rPr>
              <a:t>Oberbozen</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0033" y="797373"/>
            <a:ext cx="3960441" cy="5281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592045"/>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96935"/>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635896" y="5517232"/>
            <a:ext cx="5040560" cy="1143000"/>
          </a:xfrm>
        </p:spPr>
        <p:txBody>
          <a:bodyPr>
            <a:normAutofit/>
          </a:bodyPr>
          <a:lstStyle/>
          <a:p>
            <a:pPr algn="r"/>
            <a:r>
              <a:rPr lang="de-DE" sz="3600" dirty="0"/>
              <a:t>Einzug in Jerusalem</a:t>
            </a:r>
          </a:p>
        </p:txBody>
      </p:sp>
    </p:spTree>
    <p:extLst>
      <p:ext uri="{BB962C8B-B14F-4D97-AF65-F5344CB8AC3E}">
        <p14:creationId xmlns:p14="http://schemas.microsoft.com/office/powerpoint/2010/main" val="1616658210"/>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0" y="5589240"/>
            <a:ext cx="3888432" cy="1143000"/>
          </a:xfrm>
        </p:spPr>
        <p:txBody>
          <a:bodyPr/>
          <a:lstStyle/>
          <a:p>
            <a:r>
              <a:rPr lang="de-DE" dirty="0"/>
              <a:t>Hlg. Nikolaus</a:t>
            </a:r>
          </a:p>
        </p:txBody>
      </p:sp>
      <p:sp>
        <p:nvSpPr>
          <p:cNvPr id="3" name="Rechteck 2"/>
          <p:cNvSpPr/>
          <p:nvPr/>
        </p:nvSpPr>
        <p:spPr>
          <a:xfrm>
            <a:off x="5580112" y="2852936"/>
            <a:ext cx="3456384" cy="3785652"/>
          </a:xfrm>
          <a:prstGeom prst="rect">
            <a:avLst/>
          </a:prstGeom>
          <a:solidFill>
            <a:schemeClr val="bg1">
              <a:alpha val="62000"/>
            </a:schemeClr>
          </a:solidFill>
          <a:ln w="28575">
            <a:solidFill>
              <a:schemeClr val="accent6">
                <a:lumMod val="50000"/>
              </a:schemeClr>
            </a:solidFill>
          </a:ln>
          <a:effectLst>
            <a:outerShdw blurRad="50800" dist="50800" dir="5400000" algn="ctr" rotWithShape="0">
              <a:srgbClr val="000000">
                <a:alpha val="84000"/>
              </a:srgbClr>
            </a:outerShdw>
          </a:effectLst>
        </p:spPr>
        <p:txBody>
          <a:bodyPr wrap="square">
            <a:spAutoFit/>
          </a:bodyPr>
          <a:lstStyle/>
          <a:p>
            <a:r>
              <a:rPr lang="de-DE" sz="1600" dirty="0"/>
              <a:t>In Seenot geratene Schiffsleute riefen in ihrer gefährlichen Lage den heiligen Nikolaus an. Ihnen erschien ein mit Wunderkräften In ausgestatteter Mann und übernahm die Navigation, setzte die Segel richtig und brachte sogar den Sturm zum Abflauen. Daraufhin verschwand der Mann wieder. Als die Seeleute in der Kirche von Myra zum Dank für ihre Rettung beteten, erkannten sie den Heiligen und dankten ihm. Wegen dieser und ähnlicher Erzählungen wurde Nikolaus zum Patron der Seefahrer.</a:t>
            </a:r>
          </a:p>
        </p:txBody>
      </p:sp>
    </p:spTree>
    <p:extLst>
      <p:ext uri="{BB962C8B-B14F-4D97-AF65-F5344CB8AC3E}">
        <p14:creationId xmlns:p14="http://schemas.microsoft.com/office/powerpoint/2010/main" val="933924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1520" y="5301208"/>
            <a:ext cx="7056784" cy="1143000"/>
          </a:xfrm>
        </p:spPr>
        <p:txBody>
          <a:bodyPr>
            <a:noAutofit/>
          </a:bodyPr>
          <a:lstStyle/>
          <a:p>
            <a:pPr algn="l"/>
            <a:r>
              <a:rPr lang="de-DE" sz="2800" dirty="0">
                <a:solidFill>
                  <a:schemeClr val="bg1"/>
                </a:solidFill>
              </a:rPr>
              <a:t>Mit dem Bus dann ins Talfer- Tal </a:t>
            </a:r>
            <a:br>
              <a:rPr lang="de-DE" sz="2800" dirty="0">
                <a:solidFill>
                  <a:schemeClr val="bg1"/>
                </a:solidFill>
              </a:rPr>
            </a:br>
            <a:r>
              <a:rPr lang="de-DE" sz="2800" dirty="0">
                <a:solidFill>
                  <a:schemeClr val="bg1"/>
                </a:solidFill>
              </a:rPr>
              <a:t>zum </a:t>
            </a:r>
            <a:r>
              <a:rPr lang="de-DE" sz="3600" b="1" dirty="0">
                <a:solidFill>
                  <a:schemeClr val="bg1"/>
                </a:solidFill>
                <a:effectLst>
                  <a:outerShdw blurRad="38100" dist="38100" dir="2700000" algn="tl">
                    <a:srgbClr val="000000">
                      <a:alpha val="43137"/>
                    </a:srgbClr>
                  </a:outerShdw>
                </a:effectLst>
              </a:rPr>
              <a:t>Rabensteiner Hof</a:t>
            </a:r>
          </a:p>
        </p:txBody>
      </p:sp>
    </p:spTree>
    <p:extLst>
      <p:ext uri="{BB962C8B-B14F-4D97-AF65-F5344CB8AC3E}">
        <p14:creationId xmlns:p14="http://schemas.microsoft.com/office/powerpoint/2010/main" val="2922572444"/>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398610"/>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26031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48598" y="1225857"/>
            <a:ext cx="5335607" cy="4001705"/>
          </a:xfrm>
          <a:prstGeom prst="rect">
            <a:avLst/>
          </a:prstGeom>
        </p:spPr>
      </p:pic>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2850" y="3191716"/>
            <a:ext cx="4521855" cy="3391391"/>
          </a:xfrm>
          <a:prstGeom prst="rect">
            <a:avLst/>
          </a:prstGeom>
        </p:spPr>
      </p:pic>
      <p:sp>
        <p:nvSpPr>
          <p:cNvPr id="6" name="Textfeld 5"/>
          <p:cNvSpPr txBox="1"/>
          <p:nvPr/>
        </p:nvSpPr>
        <p:spPr>
          <a:xfrm>
            <a:off x="5076057" y="980729"/>
            <a:ext cx="3749937" cy="954107"/>
          </a:xfrm>
          <a:prstGeom prst="rect">
            <a:avLst/>
          </a:prstGeom>
          <a:noFill/>
        </p:spPr>
        <p:txBody>
          <a:bodyPr wrap="none" rtlCol="0">
            <a:spAutoFit/>
          </a:bodyPr>
          <a:lstStyle/>
          <a:p>
            <a:r>
              <a:rPr lang="de-DE" sz="2800" b="1" dirty="0"/>
              <a:t>Ferien </a:t>
            </a:r>
            <a:br>
              <a:rPr lang="de-DE" sz="2800" b="1" dirty="0"/>
            </a:br>
            <a:r>
              <a:rPr lang="de-DE" sz="2800" b="1" dirty="0"/>
              <a:t>auf dem Bauernhof...</a:t>
            </a:r>
          </a:p>
        </p:txBody>
      </p:sp>
    </p:spTree>
    <p:extLst>
      <p:ext uri="{BB962C8B-B14F-4D97-AF65-F5344CB8AC3E}">
        <p14:creationId xmlns:p14="http://schemas.microsoft.com/office/powerpoint/2010/main" val="1865746744"/>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366374" y="6070650"/>
            <a:ext cx="7595413" cy="430887"/>
          </a:xfrm>
          <a:prstGeom prst="rect">
            <a:avLst/>
          </a:prstGeom>
          <a:noFill/>
        </p:spPr>
        <p:txBody>
          <a:bodyPr wrap="none" rtlCol="0">
            <a:spAutoFit/>
          </a:bodyPr>
          <a:lstStyle/>
          <a:p>
            <a:r>
              <a:rPr lang="de-DE" sz="2200" dirty="0">
                <a:solidFill>
                  <a:schemeClr val="bg1"/>
                </a:solidFill>
              </a:rPr>
              <a:t>Über das Missensteiner Joch, Meran 2000 zur Sarner Skihütte</a:t>
            </a:r>
          </a:p>
        </p:txBody>
      </p:sp>
      <p:sp>
        <p:nvSpPr>
          <p:cNvPr id="4" name="Textfeld 3"/>
          <p:cNvSpPr txBox="1"/>
          <p:nvPr/>
        </p:nvSpPr>
        <p:spPr>
          <a:xfrm>
            <a:off x="409109" y="5287077"/>
            <a:ext cx="1659557" cy="769441"/>
          </a:xfrm>
          <a:prstGeom prst="rect">
            <a:avLst/>
          </a:prstGeom>
          <a:noFill/>
        </p:spPr>
        <p:txBody>
          <a:bodyPr wrap="none" rtlCol="0">
            <a:spAutoFit/>
          </a:bodyPr>
          <a:lstStyle/>
          <a:p>
            <a:r>
              <a:rPr lang="de-DE" sz="4400" b="1" dirty="0">
                <a:solidFill>
                  <a:schemeClr val="bg1"/>
                </a:solidFill>
                <a:latin typeface="+mj-lt"/>
              </a:rPr>
              <a:t>7. Tag</a:t>
            </a:r>
          </a:p>
        </p:txBody>
      </p:sp>
    </p:spTree>
    <p:extLst>
      <p:ext uri="{BB962C8B-B14F-4D97-AF65-F5344CB8AC3E}">
        <p14:creationId xmlns:p14="http://schemas.microsoft.com/office/powerpoint/2010/main" val="4202655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0532"/>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3000">
              <a:srgbClr val="D4DEFF"/>
            </a:gs>
            <a:gs pos="83000">
              <a:srgbClr val="D4DEFF"/>
            </a:gs>
            <a:gs pos="100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57039" y="951459"/>
            <a:ext cx="6468468" cy="4851351"/>
          </a:xfrm>
          <a:prstGeom prst="rect">
            <a:avLst/>
          </a:prstGeom>
          <a:ln w="25400">
            <a:solidFill>
              <a:schemeClr val="bg1"/>
            </a:solidFill>
          </a:ln>
        </p:spPr>
      </p:pic>
      <p:sp>
        <p:nvSpPr>
          <p:cNvPr id="4" name="Textfeld 3"/>
          <p:cNvSpPr txBox="1"/>
          <p:nvPr/>
        </p:nvSpPr>
        <p:spPr>
          <a:xfrm>
            <a:off x="5652120" y="5445224"/>
            <a:ext cx="2702984" cy="830997"/>
          </a:xfrm>
          <a:prstGeom prst="rect">
            <a:avLst/>
          </a:prstGeom>
          <a:noFill/>
        </p:spPr>
        <p:txBody>
          <a:bodyPr wrap="none" rtlCol="0">
            <a:spAutoFit/>
          </a:bodyPr>
          <a:lstStyle/>
          <a:p>
            <a:r>
              <a:rPr lang="de-DE" sz="2400" b="1" dirty="0"/>
              <a:t>St. Bartholomäus</a:t>
            </a:r>
            <a:br>
              <a:rPr lang="de-DE" sz="2400" b="1" dirty="0"/>
            </a:br>
            <a:r>
              <a:rPr lang="de-DE" sz="2400" b="1" dirty="0"/>
              <a:t> in Aberstückl</a:t>
            </a:r>
          </a:p>
        </p:txBody>
      </p:sp>
    </p:spTree>
    <p:extLst>
      <p:ext uri="{BB962C8B-B14F-4D97-AF65-F5344CB8AC3E}">
        <p14:creationId xmlns:p14="http://schemas.microsoft.com/office/powerpoint/2010/main" val="348026545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179512" y="5667345"/>
            <a:ext cx="3218958" cy="707886"/>
          </a:xfrm>
          <a:prstGeom prst="rect">
            <a:avLst/>
          </a:prstGeom>
          <a:noFill/>
        </p:spPr>
        <p:txBody>
          <a:bodyPr wrap="none" rtlCol="0">
            <a:spAutoFit/>
          </a:bodyPr>
          <a:lstStyle/>
          <a:p>
            <a:r>
              <a:rPr lang="de-DE" sz="4000" b="1" dirty="0">
                <a:latin typeface="+mj-lt"/>
                <a:ea typeface="Batang" panose="02030600000101010101" pitchFamily="18" charset="-127"/>
              </a:rPr>
              <a:t>…guck mal...</a:t>
            </a:r>
          </a:p>
        </p:txBody>
      </p:sp>
    </p:spTree>
    <p:extLst>
      <p:ext uri="{BB962C8B-B14F-4D97-AF65-F5344CB8AC3E}">
        <p14:creationId xmlns:p14="http://schemas.microsoft.com/office/powerpoint/2010/main" val="3683438960"/>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5" name="Grafi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6" name="Grafik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583707" y="1305046"/>
            <a:ext cx="6858000" cy="4247909"/>
          </a:xfrm>
          <a:prstGeom prst="rect">
            <a:avLst/>
          </a:prstGeom>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412435" y="1348205"/>
            <a:ext cx="5820138" cy="436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13714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932040" y="5805264"/>
            <a:ext cx="3888432" cy="864096"/>
          </a:xfrm>
          <a:solidFill>
            <a:schemeClr val="bg2">
              <a:alpha val="55000"/>
            </a:schemeClr>
          </a:solidFill>
        </p:spPr>
        <p:txBody>
          <a:bodyPr>
            <a:noAutofit/>
          </a:bodyPr>
          <a:lstStyle/>
          <a:p>
            <a:r>
              <a:rPr lang="de-DE" sz="3200" b="1" dirty="0">
                <a:solidFill>
                  <a:schemeClr val="accent6">
                    <a:lumMod val="50000"/>
                  </a:schemeClr>
                </a:solidFill>
              </a:rPr>
              <a:t>auf dem Sagenweg</a:t>
            </a:r>
          </a:p>
        </p:txBody>
      </p:sp>
    </p:spTree>
    <p:extLst>
      <p:ext uri="{BB962C8B-B14F-4D97-AF65-F5344CB8AC3E}">
        <p14:creationId xmlns:p14="http://schemas.microsoft.com/office/powerpoint/2010/main" val="782567703"/>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1040"/>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2D050">
            <a:alpha val="43000"/>
          </a:srgb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4479568" cy="1143000"/>
          </a:xfrm>
        </p:spPr>
        <p:txBody>
          <a:bodyPr/>
          <a:lstStyle/>
          <a:p>
            <a:r>
              <a:rPr lang="de-DE" dirty="0">
                <a:effectLst>
                  <a:outerShdw blurRad="38100" dist="38100" dir="2700000" algn="tl">
                    <a:srgbClr val="000000">
                      <a:alpha val="43137"/>
                    </a:srgbClr>
                  </a:outerShdw>
                </a:effectLst>
              </a:rPr>
              <a:t>Die Nörggele</a:t>
            </a:r>
          </a:p>
        </p:txBody>
      </p:sp>
      <p:pic>
        <p:nvPicPr>
          <p:cNvPr id="4" name="Grafi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4692399" y="2732537"/>
            <a:ext cx="4891796" cy="3116370"/>
          </a:xfrm>
          <a:prstGeom prst="rect">
            <a:avLst/>
          </a:prstGeom>
          <a:effectLst>
            <a:softEdge rad="152400"/>
          </a:effectLst>
        </p:spPr>
      </p:pic>
      <p:pic>
        <p:nvPicPr>
          <p:cNvPr id="5" name="Grafi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570854" y="1901754"/>
            <a:ext cx="4731828" cy="3321825"/>
          </a:xfrm>
          <a:prstGeom prst="rect">
            <a:avLst/>
          </a:prstGeom>
          <a:effectLst>
            <a:softEdge rad="114300"/>
          </a:effectLst>
        </p:spPr>
      </p:pic>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67986" y="2202671"/>
            <a:ext cx="4956043" cy="3717032"/>
          </a:xfrm>
          <a:prstGeom prst="rect">
            <a:avLst/>
          </a:prstGeom>
          <a:effectLst>
            <a:softEdge rad="114300"/>
          </a:effectLst>
        </p:spPr>
      </p:pic>
    </p:spTree>
    <p:extLst>
      <p:ext uri="{BB962C8B-B14F-4D97-AF65-F5344CB8AC3E}">
        <p14:creationId xmlns:p14="http://schemas.microsoft.com/office/powerpoint/2010/main" val="3632625534"/>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36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9561" y="156734"/>
            <a:ext cx="8229600" cy="1143000"/>
          </a:xfrm>
        </p:spPr>
        <p:txBody>
          <a:bodyPr/>
          <a:lstStyle/>
          <a:p>
            <a:r>
              <a:rPr lang="de-DE" dirty="0"/>
              <a:t>Der Kalchwalder Wilde</a:t>
            </a:r>
          </a:p>
        </p:txBody>
      </p:sp>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93532" y="1789656"/>
            <a:ext cx="5532107" cy="4149080"/>
          </a:xfrm>
          <a:prstGeom prst="rect">
            <a:avLst/>
          </a:prstGeom>
        </p:spPr>
      </p:pic>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040" y="3501008"/>
            <a:ext cx="3920641" cy="2952098"/>
          </a:xfrm>
          <a:prstGeom prst="rect">
            <a:avLst/>
          </a:prstGeom>
        </p:spPr>
      </p:pic>
      <p:sp>
        <p:nvSpPr>
          <p:cNvPr id="5" name="Textfeld 4"/>
          <p:cNvSpPr txBox="1"/>
          <p:nvPr/>
        </p:nvSpPr>
        <p:spPr>
          <a:xfrm>
            <a:off x="3396537" y="1686522"/>
            <a:ext cx="5551899" cy="5047536"/>
          </a:xfrm>
          <a:prstGeom prst="rect">
            <a:avLst/>
          </a:prstGeom>
          <a:solidFill>
            <a:schemeClr val="bg2"/>
          </a:solidFill>
          <a:ln>
            <a:solidFill>
              <a:schemeClr val="accent1"/>
            </a:solidFill>
          </a:ln>
        </p:spPr>
        <p:txBody>
          <a:bodyPr wrap="square" rtlCol="0">
            <a:spAutoFit/>
          </a:bodyPr>
          <a:lstStyle/>
          <a:p>
            <a:r>
              <a:rPr lang="de-DE" sz="1400" dirty="0"/>
              <a:t>Einmal arbeitete im tiefen Winter der Staudenbauer im Kalchwald. Er lud Streu auf. Weil es so bitterkalt war, pustete er sich immer wieder in die Hände, und rieb sie aneinander.  Auf einmal kam ein wild aussehender Bursche daher. Er war sehr groß und rau und ging bärfuss über den kalten Schnee. Der Bauer staunte zwar, aber er fürchtete sich nicht. Er ging auf den Wilden zu und bot ihm</a:t>
            </a:r>
          </a:p>
          <a:p>
            <a:r>
              <a:rPr lang="de-DE" sz="1400" dirty="0"/>
              <a:t>ein Stück Brot an. Dem Fremden schmeckte das Brot gut und als Dank dafür, wollte er ihm einen schönen Nachmittag bereiten. Er lud ihn zum Essen in sein Haus ein. Der Staudenbauer freute sich darüber, aber der Wilde hob die Stimme und verkündete, dass er selber kochen müsse. Der Bauer war damit einverstanden und ging mit dem rauen Gesellen zum Haus. Dort kochte er, wie  vereinbart. Als sie beim Essen waren, pustete der Bauer auf den Löffel, um die Mahlzeit zu kühlen.</a:t>
            </a:r>
          </a:p>
          <a:p>
            <a:r>
              <a:rPr lang="de-DE" sz="1400" dirty="0"/>
              <a:t>Der Wilde schaute erstaunt und wunderte sich: „Warum pustest du in den Löffel?" Der Bauer erklärte, dass so das Essen kälter würde. Nun erkundigte sich der finstere Geselle: „Warum hast du dir oben im Wald in die Hände geblasen?" „Dort war mir kalt und ich wollte meine Hände wärmen.", antwortete der Staudenbauer. Der Fremde bekam es mit der Angst zu tun und meinte mit zittriger Stimme: „Wenn du warm und kalt blasen kannst, ist mir das nicht geheuer!" Er stand auf, ließ sein Essen stehn und verschwand. Von da an hat man ihn nie mehr gesehen.</a:t>
            </a:r>
            <a:endParaRPr lang="de-DE" sz="1400" dirty="0">
              <a:latin typeface="Arial"/>
              <a:ea typeface="Times New Roman"/>
            </a:endParaRPr>
          </a:p>
        </p:txBody>
      </p:sp>
    </p:spTree>
    <p:extLst>
      <p:ext uri="{BB962C8B-B14F-4D97-AF65-F5344CB8AC3E}">
        <p14:creationId xmlns:p14="http://schemas.microsoft.com/office/powerpoint/2010/main" val="3079927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23528" y="5805264"/>
            <a:ext cx="3600400" cy="792088"/>
          </a:xfrm>
          <a:solidFill>
            <a:schemeClr val="bg1">
              <a:alpha val="53000"/>
            </a:schemeClr>
          </a:solidFill>
          <a:effectLst>
            <a:softEdge rad="63500"/>
          </a:effectLst>
        </p:spPr>
        <p:txBody>
          <a:bodyPr>
            <a:normAutofit/>
          </a:bodyPr>
          <a:lstStyle/>
          <a:p>
            <a:pPr algn="l"/>
            <a:r>
              <a:rPr lang="de-DE" sz="3200" b="1" dirty="0">
                <a:solidFill>
                  <a:srgbClr val="525B23"/>
                </a:solidFill>
              </a:rPr>
              <a:t>Der weiße Wurm</a:t>
            </a:r>
          </a:p>
        </p:txBody>
      </p:sp>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6016" y="169215"/>
            <a:ext cx="4248472" cy="6519570"/>
          </a:xfrm>
          <a:prstGeom prst="rect">
            <a:avLst/>
          </a:prstGeom>
        </p:spPr>
      </p:pic>
    </p:spTree>
    <p:extLst>
      <p:ext uri="{BB962C8B-B14F-4D97-AF65-F5344CB8AC3E}">
        <p14:creationId xmlns:p14="http://schemas.microsoft.com/office/powerpoint/2010/main" val="3986908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4788024" y="43458"/>
            <a:ext cx="4248472" cy="6771084"/>
          </a:xfrm>
          <a:prstGeom prst="rect">
            <a:avLst/>
          </a:prstGeom>
          <a:solidFill>
            <a:schemeClr val="bg1"/>
          </a:solidFill>
          <a:ln>
            <a:solidFill>
              <a:schemeClr val="bg1"/>
            </a:solidFill>
          </a:ln>
        </p:spPr>
        <p:txBody>
          <a:bodyPr wrap="square" rtlCol="0">
            <a:spAutoFit/>
          </a:bodyPr>
          <a:lstStyle/>
          <a:p>
            <a:r>
              <a:rPr lang="de-DE" sz="1400" b="1" dirty="0"/>
              <a:t>Das Pfeifer </a:t>
            </a:r>
            <a:r>
              <a:rPr lang="de-DE" sz="1400" b="1" dirty="0" err="1"/>
              <a:t>Huisele</a:t>
            </a:r>
            <a:endParaRPr lang="de-DE" sz="1400" b="1" dirty="0"/>
          </a:p>
          <a:p>
            <a:r>
              <a:rPr lang="de-DE" sz="1400" dirty="0"/>
              <a:t>In Pens wohnt einst der Hexenmeister Mattheus Hänsele. Er wurde von allen Pfeifer Huisele genannt. Er konnte nur mit dem Wasser vom Dumholzersee zaubern. Um dort hinüber zu gelangen, nahm er den Weg über die Berge. Er baute sich einen Wagen. Darauf stellte er zwei große Körbe. Gezogen wurde dieser Wagen von einem komischen Gespann. Er hatte keine Pferde, auch nicht zwei Ochsen. Er hatte zwei schwarze Katzen und diese zogen ihn über die Berge auf die andere Talseite. Dort schüttete er Wasser in zwei Körbe und fuhr zurück. Dabei verlor er keinen einzigen Tropfen Wasser.  Eines Tages war das Huisele sehr grimmig. Als es mit seinem Katzengespann am Dumholzersee angekommen war und Tal auswärts schaute, fiel ihm ein, es könnte das ganze Sarntal unter Wasser setzen, dann könnte ihm kein Sarner mehr in die Quere kommen. Auf dem Rückweg, gerade als er auf dem Durnholzerjoch stand, begann der Hexenmeister zu zaubern und machte geheimnisvolle Zeichen in die Luft. Er rief: „Feuerle brinn, Wasserle rinn!"</a:t>
            </a:r>
          </a:p>
          <a:p>
            <a:r>
              <a:rPr lang="de-DE" sz="1400" dirty="0"/>
              <a:t>Augenblicklich zogen sich große, schwere Wolken zusammen. Dann zuckten schon die ersten Blitze vom Himmel und es regnete wie aus Eimern.</a:t>
            </a:r>
          </a:p>
          <a:p>
            <a:r>
              <a:rPr lang="de-DE" sz="1400" dirty="0"/>
              <a:t>Aber die Glocken vom Kirchlein Sankt Johann im Walde begannen zu läuten und vertrieben das Unwetter. Das Pfeifer Huisele war sehr zornig, aber es hatte keine Macht mehr. Es schrie: Wenn die Santerschelle nicht gewesen wäre, hätte ich das ganze Sarntal überschwemmt!"</a:t>
            </a:r>
          </a:p>
        </p:txBody>
      </p:sp>
    </p:spTree>
    <p:extLst>
      <p:ext uri="{BB962C8B-B14F-4D97-AF65-F5344CB8AC3E}">
        <p14:creationId xmlns:p14="http://schemas.microsoft.com/office/powerpoint/2010/main" val="1933384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chemeClr val="accent3">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5622" y="4149080"/>
            <a:ext cx="3384376" cy="2536002"/>
          </a:xfrm>
          <a:prstGeom prst="rect">
            <a:avLst/>
          </a:prstGeom>
          <a:ln w="31750">
            <a:solidFill>
              <a:schemeClr val="bg2"/>
            </a:solidFill>
          </a:ln>
        </p:spPr>
      </p:pic>
      <p:sp>
        <p:nvSpPr>
          <p:cNvPr id="2" name="Titel 1"/>
          <p:cNvSpPr>
            <a:spLocks noGrp="1"/>
          </p:cNvSpPr>
          <p:nvPr>
            <p:ph type="title"/>
          </p:nvPr>
        </p:nvSpPr>
        <p:spPr/>
        <p:txBody>
          <a:bodyPr>
            <a:normAutofit fontScale="90000"/>
          </a:bodyPr>
          <a:lstStyle/>
          <a:p>
            <a:r>
              <a:rPr lang="de-DE" dirty="0"/>
              <a:t>Der Hexenstein im Schloss Reinegg</a:t>
            </a:r>
          </a:p>
        </p:txBody>
      </p:sp>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962253" y="1964260"/>
            <a:ext cx="5436096" cy="4077072"/>
          </a:xfrm>
          <a:prstGeom prst="rect">
            <a:avLst/>
          </a:prstGeom>
        </p:spPr>
      </p:pic>
      <p:pic>
        <p:nvPicPr>
          <p:cNvPr id="2050" name="Picture 2" descr="C:\Users\Nutzer\Desktop\2016 Wanderung Südtirol Sarntal\2016 Südtirol _Hufeisenrunde 139.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1295" y="1284748"/>
            <a:ext cx="4013029" cy="54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754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050"/>
                                        </p:tgtEl>
                                      </p:cBhvr>
                                    </p:animEffect>
                                    <p:set>
                                      <p:cBhvr>
                                        <p:cTn id="14"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53507" y="5522424"/>
            <a:ext cx="3888432" cy="1143000"/>
          </a:xfrm>
          <a:solidFill>
            <a:schemeClr val="bg1"/>
          </a:solidFill>
          <a:effectLst>
            <a:softEdge rad="228600"/>
          </a:effectLst>
        </p:spPr>
        <p:txBody>
          <a:bodyPr>
            <a:noAutofit/>
          </a:bodyPr>
          <a:lstStyle/>
          <a:p>
            <a:r>
              <a:rPr lang="de-DE" sz="4000" dirty="0"/>
              <a:t>Vogel Greif</a:t>
            </a:r>
            <a:endParaRPr lang="de-DE" sz="4000" dirty="0">
              <a:solidFill>
                <a:schemeClr val="bg1"/>
              </a:solidFill>
            </a:endParaRPr>
          </a:p>
        </p:txBody>
      </p:sp>
      <p:sp>
        <p:nvSpPr>
          <p:cNvPr id="5" name="Textfeld 4"/>
          <p:cNvSpPr txBox="1"/>
          <p:nvPr/>
        </p:nvSpPr>
        <p:spPr>
          <a:xfrm>
            <a:off x="179512" y="192576"/>
            <a:ext cx="5630538" cy="6463308"/>
          </a:xfrm>
          <a:prstGeom prst="rect">
            <a:avLst/>
          </a:prstGeom>
          <a:solidFill>
            <a:schemeClr val="bg1">
              <a:alpha val="84000"/>
            </a:schemeClr>
          </a:solidFill>
        </p:spPr>
        <p:txBody>
          <a:bodyPr wrap="square" rtlCol="0">
            <a:spAutoFit/>
          </a:bodyPr>
          <a:lstStyle/>
          <a:p>
            <a:r>
              <a:rPr lang="de-DE" sz="2000" b="1" dirty="0"/>
              <a:t>Der Vogel Greif</a:t>
            </a:r>
          </a:p>
          <a:p>
            <a:r>
              <a:rPr lang="de-DE" dirty="0"/>
              <a:t> </a:t>
            </a:r>
          </a:p>
          <a:p>
            <a:r>
              <a:rPr lang="de-DE" dirty="0"/>
              <a:t>Einmal kamen feindliche Truppen auf das Dorf zu. </a:t>
            </a:r>
            <a:br>
              <a:rPr lang="de-DE" dirty="0"/>
            </a:br>
            <a:r>
              <a:rPr lang="de-DE" dirty="0"/>
              <a:t>Die Leute im Dorf flüchteten in das sichere Schloss und verriegelten das Tor. </a:t>
            </a:r>
            <a:br>
              <a:rPr lang="de-DE" dirty="0"/>
            </a:br>
            <a:r>
              <a:rPr lang="de-DE" dirty="0"/>
              <a:t>Die Feinde aber gaben sich nicht so schnell geschlagen. </a:t>
            </a:r>
            <a:br>
              <a:rPr lang="de-DE" dirty="0"/>
            </a:br>
            <a:r>
              <a:rPr lang="de-DE" dirty="0"/>
              <a:t>Sie belagerten Reinegg. Sie wollten so lange warten, </a:t>
            </a:r>
            <a:br>
              <a:rPr lang="de-DE" dirty="0"/>
            </a:br>
            <a:r>
              <a:rPr lang="de-DE" dirty="0"/>
              <a:t>bis  im Schloss die Vorräte ausgingen und die Menschen </a:t>
            </a:r>
            <a:br>
              <a:rPr lang="de-DE" dirty="0"/>
            </a:br>
            <a:r>
              <a:rPr lang="de-DE" dirty="0"/>
              <a:t>aus diesem Grund aufgeben müssten. Nach einiger Zeit </a:t>
            </a:r>
            <a:br>
              <a:rPr lang="de-DE" dirty="0"/>
            </a:br>
            <a:r>
              <a:rPr lang="de-DE" dirty="0"/>
              <a:t>wurden die Vorräte im Inneren der Burg knapp. </a:t>
            </a:r>
            <a:br>
              <a:rPr lang="de-DE" dirty="0"/>
            </a:br>
            <a:r>
              <a:rPr lang="de-DE" dirty="0"/>
              <a:t>Im Schloss aber wohnte ein riesiger Vogel. </a:t>
            </a:r>
            <a:br>
              <a:rPr lang="de-DE" dirty="0"/>
            </a:br>
            <a:r>
              <a:rPr lang="de-DE" dirty="0"/>
              <a:t>Er wurde Vogel Greif genannt. In dieser Notsituation </a:t>
            </a:r>
            <a:br>
              <a:rPr lang="de-DE" dirty="0"/>
            </a:br>
            <a:r>
              <a:rPr lang="de-DE" dirty="0"/>
              <a:t>stieg er in die Lüfte. Er packte eine nahe gelegene Scheune, </a:t>
            </a:r>
            <a:br>
              <a:rPr lang="de-DE" dirty="0"/>
            </a:br>
            <a:r>
              <a:rPr lang="de-DE" dirty="0"/>
              <a:t>die mit Körnern gefüllt war. Diese brachte er zurück in das Schloss. </a:t>
            </a:r>
            <a:br>
              <a:rPr lang="de-DE" dirty="0"/>
            </a:br>
            <a:r>
              <a:rPr lang="de-DE" dirty="0"/>
              <a:t>So hatten die Dorfbewohner wieder genug zu essen. </a:t>
            </a:r>
            <a:br>
              <a:rPr lang="de-DE" dirty="0"/>
            </a:br>
            <a:r>
              <a:rPr lang="de-DE" dirty="0"/>
              <a:t>Als die Belagerer dies sahen, erkannten sie, </a:t>
            </a:r>
            <a:br>
              <a:rPr lang="de-DE" dirty="0"/>
            </a:br>
            <a:r>
              <a:rPr lang="de-DE" dirty="0"/>
              <a:t>dass es keinen Zweck hatte, auf das Aufgeben der </a:t>
            </a:r>
            <a:br>
              <a:rPr lang="de-DE" dirty="0"/>
            </a:br>
            <a:r>
              <a:rPr lang="de-DE" dirty="0"/>
              <a:t>Schlossbewohner zu hoffen.  Deshalb zogen sie ab.. </a:t>
            </a:r>
          </a:p>
          <a:p>
            <a:r>
              <a:rPr lang="de-DE" dirty="0"/>
              <a:t>Der Vogel Greif aber hatte den Leuten das Leben gerettet.</a:t>
            </a:r>
          </a:p>
        </p:txBody>
      </p:sp>
      <p:pic>
        <p:nvPicPr>
          <p:cNvPr id="3" name="Grafik 2"/>
          <p:cNvPicPr/>
          <p:nvPr/>
        </p:nvPicPr>
        <p:blipFill>
          <a:blip r:embed="rId3" cstate="email">
            <a:extLst>
              <a:ext uri="{28A0092B-C50C-407E-A947-70E740481C1C}">
                <a14:useLocalDpi xmlns:a14="http://schemas.microsoft.com/office/drawing/2010/main"/>
              </a:ext>
            </a:extLst>
          </a:blip>
          <a:stretch>
            <a:fillRect/>
          </a:stretch>
        </p:blipFill>
        <p:spPr>
          <a:xfrm>
            <a:off x="6353166" y="3793604"/>
            <a:ext cx="2539314" cy="1728820"/>
          </a:xfrm>
          <a:prstGeom prst="rect">
            <a:avLst/>
          </a:prstGeom>
          <a:ln w="19050">
            <a:noFill/>
          </a:ln>
        </p:spPr>
      </p:pic>
    </p:spTree>
    <p:extLst>
      <p:ext uri="{BB962C8B-B14F-4D97-AF65-F5344CB8AC3E}">
        <p14:creationId xmlns:p14="http://schemas.microsoft.com/office/powerpoint/2010/main" val="1166173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250" fill="hold"/>
                                        <p:tgtEl>
                                          <p:spTgt spid="3"/>
                                        </p:tgtEl>
                                        <p:attrNameLst>
                                          <p:attrName>ppt_w</p:attrName>
                                        </p:attrNameLst>
                                      </p:cBhvr>
                                      <p:tavLst>
                                        <p:tav tm="0">
                                          <p:val>
                                            <p:fltVal val="0"/>
                                          </p:val>
                                        </p:tav>
                                        <p:tav tm="100000">
                                          <p:val>
                                            <p:strVal val="#ppt_w"/>
                                          </p:val>
                                        </p:tav>
                                      </p:tavLst>
                                    </p:anim>
                                    <p:anim calcmode="lin" valueType="num">
                                      <p:cBhvr>
                                        <p:cTn id="13" dur="1250" fill="hold"/>
                                        <p:tgtEl>
                                          <p:spTgt spid="3"/>
                                        </p:tgtEl>
                                        <p:attrNameLst>
                                          <p:attrName>ppt_h</p:attrName>
                                        </p:attrNameLst>
                                      </p:cBhvr>
                                      <p:tavLst>
                                        <p:tav tm="0">
                                          <p:val>
                                            <p:fltVal val="0"/>
                                          </p:val>
                                        </p:tav>
                                        <p:tav tm="100000">
                                          <p:val>
                                            <p:strVal val="#ppt_h"/>
                                          </p:val>
                                        </p:tav>
                                      </p:tavLst>
                                    </p:anim>
                                    <p:animEffect transition="in" filter="fade">
                                      <p:cBhvr>
                                        <p:cTn id="14" dur="12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250"/>
                                        <p:tgtEl>
                                          <p:spTgt spid="5"/>
                                        </p:tgtEl>
                                      </p:cBhvr>
                                    </p:animEffect>
                                    <p:set>
                                      <p:cBhvr>
                                        <p:cTn id="19" dur="1" fill="hold">
                                          <p:stCondLst>
                                            <p:cond delay="1249"/>
                                          </p:stCondLst>
                                        </p:cTn>
                                        <p:tgtEl>
                                          <p:spTgt spid="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250"/>
                                        <p:tgtEl>
                                          <p:spTgt spid="3"/>
                                        </p:tgtEl>
                                      </p:cBhvr>
                                    </p:animEffect>
                                    <p:set>
                                      <p:cBhvr>
                                        <p:cTn id="22"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179512" y="5373216"/>
            <a:ext cx="3672408" cy="1323439"/>
          </a:xfrm>
          <a:prstGeom prst="rect">
            <a:avLst/>
          </a:prstGeom>
          <a:noFill/>
        </p:spPr>
        <p:txBody>
          <a:bodyPr wrap="square" rtlCol="0">
            <a:spAutoFit/>
          </a:bodyPr>
          <a:lstStyle/>
          <a:p>
            <a:r>
              <a:rPr lang="de-DE" sz="4000" b="1" dirty="0"/>
              <a:t>Das goldene Kegelspiel</a:t>
            </a:r>
          </a:p>
        </p:txBody>
      </p:sp>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512" y="4378458"/>
            <a:ext cx="3136739" cy="2297241"/>
          </a:xfrm>
          <a:prstGeom prst="rect">
            <a:avLst/>
          </a:prstGeom>
          <a:ln w="28575">
            <a:solidFill>
              <a:schemeClr val="bg1"/>
            </a:solidFill>
          </a:ln>
        </p:spPr>
      </p:pic>
      <p:pic>
        <p:nvPicPr>
          <p:cNvPr id="3" name="Grafik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95936" y="650717"/>
            <a:ext cx="4968552" cy="6045938"/>
          </a:xfrm>
          <a:prstGeom prst="rect">
            <a:avLst/>
          </a:prstGeom>
        </p:spPr>
      </p:pic>
    </p:spTree>
    <p:extLst>
      <p:ext uri="{BB962C8B-B14F-4D97-AF65-F5344CB8AC3E}">
        <p14:creationId xmlns:p14="http://schemas.microsoft.com/office/powerpoint/2010/main" val="25960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par>
                                <p:cTn id="10" presetID="53" presetClass="entr" presetSubtype="16"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250" fill="hold"/>
                                        <p:tgtEl>
                                          <p:spTgt spid="4"/>
                                        </p:tgtEl>
                                        <p:attrNameLst>
                                          <p:attrName>ppt_w</p:attrName>
                                        </p:attrNameLst>
                                      </p:cBhvr>
                                      <p:tavLst>
                                        <p:tav tm="0">
                                          <p:val>
                                            <p:fltVal val="0"/>
                                          </p:val>
                                        </p:tav>
                                        <p:tav tm="100000">
                                          <p:val>
                                            <p:strVal val="#ppt_w"/>
                                          </p:val>
                                        </p:tav>
                                      </p:tavLst>
                                    </p:anim>
                                    <p:anim calcmode="lin" valueType="num">
                                      <p:cBhvr>
                                        <p:cTn id="13" dur="2250" fill="hold"/>
                                        <p:tgtEl>
                                          <p:spTgt spid="4"/>
                                        </p:tgtEl>
                                        <p:attrNameLst>
                                          <p:attrName>ppt_h</p:attrName>
                                        </p:attrNameLst>
                                      </p:cBhvr>
                                      <p:tavLst>
                                        <p:tav tm="0">
                                          <p:val>
                                            <p:fltVal val="0"/>
                                          </p:val>
                                        </p:tav>
                                        <p:tav tm="100000">
                                          <p:val>
                                            <p:strVal val="#ppt_h"/>
                                          </p:val>
                                        </p:tav>
                                      </p:tavLst>
                                    </p:anim>
                                    <p:animEffect transition="in" filter="fade">
                                      <p:cBhvr>
                                        <p:cTn id="14" dur="225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1520" y="5229200"/>
            <a:ext cx="5184576" cy="1426170"/>
          </a:xfrm>
        </p:spPr>
        <p:txBody>
          <a:bodyPr>
            <a:normAutofit fontScale="90000"/>
          </a:bodyPr>
          <a:lstStyle/>
          <a:p>
            <a:pPr algn="l"/>
            <a:r>
              <a:rPr lang="de-DE" sz="3600" b="1" dirty="0">
                <a:solidFill>
                  <a:schemeClr val="bg1"/>
                </a:solidFill>
              </a:rPr>
              <a:t>…zum ersten Mal </a:t>
            </a:r>
            <a:br>
              <a:rPr lang="de-DE" sz="3600" b="1" dirty="0">
                <a:solidFill>
                  <a:schemeClr val="bg1"/>
                </a:solidFill>
              </a:rPr>
            </a:br>
            <a:r>
              <a:rPr lang="de-DE" sz="3600" b="1" dirty="0">
                <a:solidFill>
                  <a:schemeClr val="bg1"/>
                </a:solidFill>
              </a:rPr>
              <a:t>der Blick auf die Berge !</a:t>
            </a:r>
          </a:p>
        </p:txBody>
      </p:sp>
    </p:spTree>
    <p:extLst>
      <p:ext uri="{BB962C8B-B14F-4D97-AF65-F5344CB8AC3E}">
        <p14:creationId xmlns:p14="http://schemas.microsoft.com/office/powerpoint/2010/main" val="2451316804"/>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t="-587"/>
          <a:stretch/>
        </p:blipFill>
        <p:spPr>
          <a:xfrm>
            <a:off x="827584" y="-40270"/>
            <a:ext cx="6300192" cy="6898270"/>
          </a:xfrm>
          <a:prstGeom prst="rect">
            <a:avLst/>
          </a:prstGeom>
        </p:spPr>
      </p:pic>
      <p:pic>
        <p:nvPicPr>
          <p:cNvPr id="3" name="Grafik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139952" y="476672"/>
            <a:ext cx="4778947" cy="6129213"/>
          </a:xfrm>
          <a:prstGeom prst="rect">
            <a:avLst/>
          </a:prstGeom>
        </p:spPr>
      </p:pic>
    </p:spTree>
    <p:extLst>
      <p:ext uri="{BB962C8B-B14F-4D97-AF65-F5344CB8AC3E}">
        <p14:creationId xmlns:p14="http://schemas.microsoft.com/office/powerpoint/2010/main" val="2703209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4900" y="2809875"/>
            <a:ext cx="3752850" cy="4048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6804248" y="5966697"/>
            <a:ext cx="1957844" cy="646331"/>
          </a:xfrm>
          <a:prstGeom prst="rect">
            <a:avLst/>
          </a:prstGeom>
          <a:solidFill>
            <a:schemeClr val="bg1"/>
          </a:solidFill>
        </p:spPr>
        <p:txBody>
          <a:bodyPr wrap="none" rtlCol="0">
            <a:spAutoFit/>
          </a:bodyPr>
          <a:lstStyle/>
          <a:p>
            <a:r>
              <a:rPr lang="de-DE" b="1" dirty="0"/>
              <a:t>Neee, das</a:t>
            </a:r>
          </a:p>
          <a:p>
            <a:r>
              <a:rPr lang="de-DE" b="1" dirty="0"/>
              <a:t>geht ja gar nich !</a:t>
            </a:r>
          </a:p>
        </p:txBody>
      </p:sp>
    </p:spTree>
    <p:extLst>
      <p:ext uri="{BB962C8B-B14F-4D97-AF65-F5344CB8AC3E}">
        <p14:creationId xmlns:p14="http://schemas.microsoft.com/office/powerpoint/2010/main" val="1294339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18287" cy="6858000"/>
          </a:xfrm>
          <a:prstGeom prst="rect">
            <a:avLst/>
          </a:prstGeom>
        </p:spPr>
      </p:pic>
      <p:sp>
        <p:nvSpPr>
          <p:cNvPr id="3" name="Textfeld 2"/>
          <p:cNvSpPr txBox="1"/>
          <p:nvPr/>
        </p:nvSpPr>
        <p:spPr>
          <a:xfrm>
            <a:off x="481109" y="5750004"/>
            <a:ext cx="4104456" cy="1107996"/>
          </a:xfrm>
          <a:prstGeom prst="rect">
            <a:avLst/>
          </a:prstGeom>
          <a:noFill/>
        </p:spPr>
        <p:txBody>
          <a:bodyPr wrap="square" rtlCol="0">
            <a:spAutoFit/>
          </a:bodyPr>
          <a:lstStyle/>
          <a:p>
            <a:r>
              <a:rPr lang="de-DE" sz="2400" b="1" dirty="0"/>
              <a:t>Na also, wer sagt‘s denn! – </a:t>
            </a:r>
            <a:br>
              <a:rPr lang="de-DE" sz="2400" b="1" dirty="0"/>
            </a:br>
            <a:r>
              <a:rPr lang="de-DE" sz="2400" b="1" dirty="0"/>
              <a:t> Geht doch !</a:t>
            </a:r>
          </a:p>
          <a:p>
            <a:endParaRPr lang="de-DE" dirty="0"/>
          </a:p>
        </p:txBody>
      </p:sp>
    </p:spTree>
    <p:extLst>
      <p:ext uri="{BB962C8B-B14F-4D97-AF65-F5344CB8AC3E}">
        <p14:creationId xmlns:p14="http://schemas.microsoft.com/office/powerpoint/2010/main" val="2456863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9822"/>
            <a:ext cx="9182962" cy="6887822"/>
          </a:xfrm>
          <a:prstGeom prst="rect">
            <a:avLst/>
          </a:prstGeom>
          <a:effectLst>
            <a:glow>
              <a:schemeClr val="accent1"/>
            </a:glow>
            <a:softEdge rad="0"/>
          </a:effectLst>
        </p:spPr>
      </p:pic>
    </p:spTree>
    <p:extLst>
      <p:ext uri="{BB962C8B-B14F-4D97-AF65-F5344CB8AC3E}">
        <p14:creationId xmlns:p14="http://schemas.microsoft.com/office/powerpoint/2010/main" val="2799367581"/>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2987824" y="5157191"/>
            <a:ext cx="5699702" cy="584775"/>
          </a:xfrm>
          <a:prstGeom prst="rect">
            <a:avLst/>
          </a:prstGeom>
          <a:noFill/>
        </p:spPr>
        <p:txBody>
          <a:bodyPr wrap="none" rtlCol="0">
            <a:spAutoFit/>
          </a:bodyPr>
          <a:lstStyle/>
          <a:p>
            <a:r>
              <a:rPr lang="de-DE" sz="3200" dirty="0">
                <a:solidFill>
                  <a:schemeClr val="bg1"/>
                </a:solidFill>
              </a:rPr>
              <a:t>... Es war schon mal wärmer.... !</a:t>
            </a:r>
          </a:p>
        </p:txBody>
      </p:sp>
    </p:spTree>
    <p:extLst>
      <p:ext uri="{BB962C8B-B14F-4D97-AF65-F5344CB8AC3E}">
        <p14:creationId xmlns:p14="http://schemas.microsoft.com/office/powerpoint/2010/main" val="4037866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479316"/>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chemeClr val="accent3">
                <a:lumMod val="75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427568" y="1089685"/>
            <a:ext cx="6300192" cy="4725144"/>
          </a:xfrm>
          <a:prstGeom prst="rect">
            <a:avLst/>
          </a:prstGeom>
        </p:spPr>
      </p:pic>
      <p:sp>
        <p:nvSpPr>
          <p:cNvPr id="3" name="Textfeld 2"/>
          <p:cNvSpPr txBox="1"/>
          <p:nvPr/>
        </p:nvSpPr>
        <p:spPr>
          <a:xfrm>
            <a:off x="179512" y="5661248"/>
            <a:ext cx="2399568" cy="584775"/>
          </a:xfrm>
          <a:prstGeom prst="rect">
            <a:avLst/>
          </a:prstGeom>
          <a:noFill/>
        </p:spPr>
        <p:txBody>
          <a:bodyPr wrap="none" rtlCol="0">
            <a:spAutoFit/>
          </a:bodyPr>
          <a:lstStyle/>
          <a:p>
            <a:r>
              <a:rPr lang="de-DE" sz="3200" dirty="0"/>
              <a:t>Der Sagbach</a:t>
            </a:r>
          </a:p>
        </p:txBody>
      </p:sp>
    </p:spTree>
    <p:extLst>
      <p:ext uri="{BB962C8B-B14F-4D97-AF65-F5344CB8AC3E}">
        <p14:creationId xmlns:p14="http://schemas.microsoft.com/office/powerpoint/2010/main" val="40415100"/>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59642"/>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726579"/>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22943" y="1054230"/>
            <a:ext cx="6375429" cy="4781572"/>
          </a:xfrm>
          <a:prstGeom prst="rect">
            <a:avLst/>
          </a:prstGeom>
          <a:ln w="41275">
            <a:solidFill>
              <a:schemeClr val="bg1"/>
            </a:solidFill>
          </a:ln>
        </p:spPr>
      </p:pic>
      <p:sp>
        <p:nvSpPr>
          <p:cNvPr id="3" name="Textfeld 2"/>
          <p:cNvSpPr txBox="1"/>
          <p:nvPr/>
        </p:nvSpPr>
        <p:spPr>
          <a:xfrm>
            <a:off x="323528" y="4725144"/>
            <a:ext cx="2812950" cy="1569660"/>
          </a:xfrm>
          <a:prstGeom prst="rect">
            <a:avLst/>
          </a:prstGeom>
          <a:noFill/>
        </p:spPr>
        <p:txBody>
          <a:bodyPr wrap="none" rtlCol="0">
            <a:spAutoFit/>
          </a:bodyPr>
          <a:lstStyle/>
          <a:p>
            <a:r>
              <a:rPr lang="de-DE" sz="3200" b="1" dirty="0"/>
              <a:t>Am </a:t>
            </a:r>
          </a:p>
          <a:p>
            <a:r>
              <a:rPr lang="de-DE" sz="3200" b="1" dirty="0"/>
              <a:t>Mittelsteiner </a:t>
            </a:r>
          </a:p>
          <a:p>
            <a:r>
              <a:rPr lang="de-DE" sz="3200" b="1" dirty="0"/>
              <a:t>Joch</a:t>
            </a:r>
          </a:p>
        </p:txBody>
      </p:sp>
    </p:spTree>
    <p:extLst>
      <p:ext uri="{BB962C8B-B14F-4D97-AF65-F5344CB8AC3E}">
        <p14:creationId xmlns:p14="http://schemas.microsoft.com/office/powerpoint/2010/main" val="28971916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55576" y="5805264"/>
            <a:ext cx="8229600" cy="1143000"/>
          </a:xfrm>
        </p:spPr>
        <p:txBody>
          <a:bodyPr/>
          <a:lstStyle/>
          <a:p>
            <a:r>
              <a:rPr lang="de-DE" b="1" dirty="0">
                <a:solidFill>
                  <a:schemeClr val="bg1"/>
                </a:solidFill>
              </a:rPr>
              <a:t>Südtiroler Hof in Oberbozen</a:t>
            </a:r>
          </a:p>
        </p:txBody>
      </p:sp>
    </p:spTree>
    <p:extLst>
      <p:ext uri="{BB962C8B-B14F-4D97-AF65-F5344CB8AC3E}">
        <p14:creationId xmlns:p14="http://schemas.microsoft.com/office/powerpoint/2010/main" val="2908360162"/>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4283968" y="6162763"/>
            <a:ext cx="4573368" cy="584775"/>
          </a:xfrm>
          <a:prstGeom prst="rect">
            <a:avLst/>
          </a:prstGeom>
          <a:noFill/>
        </p:spPr>
        <p:txBody>
          <a:bodyPr wrap="none" rtlCol="0">
            <a:spAutoFit/>
          </a:bodyPr>
          <a:lstStyle/>
          <a:p>
            <a:r>
              <a:rPr lang="de-DE" sz="3200" dirty="0"/>
              <a:t>Blick zurück ins Talfertal</a:t>
            </a:r>
          </a:p>
        </p:txBody>
      </p:sp>
    </p:spTree>
    <p:extLst>
      <p:ext uri="{BB962C8B-B14F-4D97-AF65-F5344CB8AC3E}">
        <p14:creationId xmlns:p14="http://schemas.microsoft.com/office/powerpoint/2010/main" val="168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4499992" y="5517232"/>
            <a:ext cx="4455002" cy="830997"/>
          </a:xfrm>
          <a:prstGeom prst="rect">
            <a:avLst/>
          </a:prstGeom>
          <a:noFill/>
        </p:spPr>
        <p:txBody>
          <a:bodyPr wrap="none" rtlCol="0">
            <a:spAutoFit/>
          </a:bodyPr>
          <a:lstStyle/>
          <a:p>
            <a:r>
              <a:rPr lang="de-DE" sz="2400" b="1" dirty="0">
                <a:solidFill>
                  <a:schemeClr val="bg1"/>
                </a:solidFill>
              </a:rPr>
              <a:t>Abstieg Richtung Meran 2000</a:t>
            </a:r>
          </a:p>
          <a:p>
            <a:r>
              <a:rPr lang="de-DE" sz="2400" b="1" dirty="0">
                <a:solidFill>
                  <a:schemeClr val="bg1"/>
                </a:solidFill>
              </a:rPr>
              <a:t> Meraner Hütte</a:t>
            </a:r>
          </a:p>
        </p:txBody>
      </p:sp>
    </p:spTree>
    <p:extLst>
      <p:ext uri="{BB962C8B-B14F-4D97-AF65-F5344CB8AC3E}">
        <p14:creationId xmlns:p14="http://schemas.microsoft.com/office/powerpoint/2010/main" val="1426087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rot="21393231">
            <a:off x="558564" y="5426647"/>
            <a:ext cx="6594498" cy="830997"/>
          </a:xfrm>
          <a:prstGeom prst="rect">
            <a:avLst/>
          </a:prstGeom>
          <a:solidFill>
            <a:schemeClr val="bg1">
              <a:lumMod val="65000"/>
            </a:schemeClr>
          </a:solidFill>
          <a:ln>
            <a:solidFill>
              <a:schemeClr val="tx1">
                <a:alpha val="99000"/>
              </a:schemeClr>
            </a:solidFill>
          </a:ln>
        </p:spPr>
        <p:txBody>
          <a:bodyPr wrap="none" rtlCol="0">
            <a:spAutoFit/>
          </a:bodyPr>
          <a:lstStyle/>
          <a:p>
            <a:r>
              <a:rPr lang="de-DE" sz="2400" b="1" dirty="0">
                <a:solidFill>
                  <a:srgbClr val="C00000"/>
                </a:solidFill>
                <a:effectLst>
                  <a:outerShdw blurRad="38100" dist="38100" dir="2700000" algn="tl">
                    <a:srgbClr val="000000">
                      <a:alpha val="43137"/>
                    </a:srgbClr>
                  </a:outerShdw>
                </a:effectLst>
              </a:rPr>
              <a:t>Ein Geschenk kann man nicht ausschlagen –</a:t>
            </a:r>
            <a:br>
              <a:rPr lang="de-DE" sz="2400" b="1" dirty="0">
                <a:solidFill>
                  <a:srgbClr val="C00000"/>
                </a:solidFill>
                <a:effectLst>
                  <a:outerShdw blurRad="38100" dist="38100" dir="2700000" algn="tl">
                    <a:srgbClr val="000000">
                      <a:alpha val="43137"/>
                    </a:srgbClr>
                  </a:outerShdw>
                </a:effectLst>
              </a:rPr>
            </a:br>
            <a:r>
              <a:rPr lang="de-DE" sz="2400" b="1" dirty="0">
                <a:solidFill>
                  <a:srgbClr val="C00000"/>
                </a:solidFill>
                <a:effectLst>
                  <a:outerShdw blurRad="38100" dist="38100" dir="2700000" algn="tl">
                    <a:srgbClr val="000000">
                      <a:alpha val="43137"/>
                    </a:srgbClr>
                  </a:outerShdw>
                </a:effectLst>
              </a:rPr>
              <a:t> und gut schmecken tut‘s auch noch !</a:t>
            </a:r>
          </a:p>
        </p:txBody>
      </p:sp>
    </p:spTree>
    <p:extLst>
      <p:ext uri="{BB962C8B-B14F-4D97-AF65-F5344CB8AC3E}">
        <p14:creationId xmlns:p14="http://schemas.microsoft.com/office/powerpoint/2010/main" val="3353514209"/>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106">
            <a:off x="852299" y="3539891"/>
            <a:ext cx="3771637" cy="2828728"/>
          </a:xfrm>
          <a:prstGeom prst="rect">
            <a:avLst/>
          </a:prstGeom>
        </p:spPr>
      </p:pic>
      <p:pic>
        <p:nvPicPr>
          <p:cNvPr id="5" name="Grafik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812175">
            <a:off x="873114" y="569215"/>
            <a:ext cx="3298899" cy="2726922"/>
          </a:xfrm>
          <a:prstGeom prst="rect">
            <a:avLst/>
          </a:prstGeom>
        </p:spPr>
      </p:pic>
      <p:pic>
        <p:nvPicPr>
          <p:cNvPr id="4" name="Grafik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8321" y="3861048"/>
            <a:ext cx="3632856" cy="2724642"/>
          </a:xfrm>
          <a:prstGeom prst="rect">
            <a:avLst/>
          </a:prstGeom>
        </p:spPr>
      </p:pic>
      <p:pic>
        <p:nvPicPr>
          <p:cNvPr id="2050" name="Picture 2" descr="C:\Users\Nutzer\Desktop\Sarntal\IMG-20160804-WA0016.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1262835">
            <a:off x="4796874" y="424786"/>
            <a:ext cx="3283396" cy="328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63952"/>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755576" y="5919663"/>
            <a:ext cx="3913251" cy="646331"/>
          </a:xfrm>
          <a:prstGeom prst="rect">
            <a:avLst/>
          </a:prstGeom>
          <a:noFill/>
        </p:spPr>
        <p:txBody>
          <a:bodyPr wrap="none" rtlCol="0">
            <a:spAutoFit/>
          </a:bodyPr>
          <a:lstStyle/>
          <a:p>
            <a:r>
              <a:rPr lang="de-DE" sz="3600" b="1" dirty="0">
                <a:solidFill>
                  <a:schemeClr val="bg1"/>
                </a:solidFill>
              </a:rPr>
              <a:t>Der Panormaweg</a:t>
            </a:r>
          </a:p>
        </p:txBody>
      </p:sp>
      <p:sp>
        <p:nvSpPr>
          <p:cNvPr id="3" name="Textfeld 2"/>
          <p:cNvSpPr txBox="1"/>
          <p:nvPr/>
        </p:nvSpPr>
        <p:spPr>
          <a:xfrm rot="19493709">
            <a:off x="5889708" y="1403190"/>
            <a:ext cx="1016112" cy="369332"/>
          </a:xfrm>
          <a:prstGeom prst="rect">
            <a:avLst/>
          </a:prstGeom>
          <a:noFill/>
        </p:spPr>
        <p:txBody>
          <a:bodyPr wrap="none" rtlCol="0">
            <a:spAutoFit/>
          </a:bodyPr>
          <a:lstStyle/>
          <a:p>
            <a:r>
              <a:rPr lang="de-DE" dirty="0"/>
              <a:t>Latemar</a:t>
            </a:r>
          </a:p>
        </p:txBody>
      </p:sp>
      <p:sp>
        <p:nvSpPr>
          <p:cNvPr id="4" name="Textfeld 3"/>
          <p:cNvSpPr txBox="1"/>
          <p:nvPr/>
        </p:nvSpPr>
        <p:spPr>
          <a:xfrm rot="19187042">
            <a:off x="4099527" y="1125573"/>
            <a:ext cx="1429815" cy="369332"/>
          </a:xfrm>
          <a:prstGeom prst="rect">
            <a:avLst/>
          </a:prstGeom>
          <a:noFill/>
        </p:spPr>
        <p:txBody>
          <a:bodyPr wrap="none" rtlCol="0">
            <a:spAutoFit/>
          </a:bodyPr>
          <a:lstStyle/>
          <a:p>
            <a:r>
              <a:rPr lang="de-DE" dirty="0"/>
              <a:t>Rosengarten</a:t>
            </a:r>
          </a:p>
        </p:txBody>
      </p:sp>
      <p:sp>
        <p:nvSpPr>
          <p:cNvPr id="5" name="Textfeld 4"/>
          <p:cNvSpPr txBox="1"/>
          <p:nvPr/>
        </p:nvSpPr>
        <p:spPr>
          <a:xfrm rot="19307195">
            <a:off x="2123695" y="1403189"/>
            <a:ext cx="1332352" cy="369332"/>
          </a:xfrm>
          <a:prstGeom prst="rect">
            <a:avLst/>
          </a:prstGeom>
          <a:noFill/>
        </p:spPr>
        <p:txBody>
          <a:bodyPr wrap="none" rtlCol="0">
            <a:spAutoFit/>
          </a:bodyPr>
          <a:lstStyle/>
          <a:p>
            <a:r>
              <a:rPr lang="de-DE" dirty="0"/>
              <a:t>Marmolada</a:t>
            </a:r>
          </a:p>
        </p:txBody>
      </p:sp>
      <p:sp>
        <p:nvSpPr>
          <p:cNvPr id="7" name="Rechteck 6"/>
          <p:cNvSpPr/>
          <p:nvPr/>
        </p:nvSpPr>
        <p:spPr>
          <a:xfrm rot="19025063">
            <a:off x="4149494" y="2605723"/>
            <a:ext cx="938077" cy="369332"/>
          </a:xfrm>
          <a:prstGeom prst="rect">
            <a:avLst/>
          </a:prstGeom>
        </p:spPr>
        <p:txBody>
          <a:bodyPr wrap="none">
            <a:spAutoFit/>
          </a:bodyPr>
          <a:lstStyle/>
          <a:p>
            <a:pPr lvl="0"/>
            <a:r>
              <a:rPr lang="de-DE" dirty="0">
                <a:solidFill>
                  <a:prstClr val="black"/>
                </a:solidFill>
              </a:rPr>
              <a:t>Schlern</a:t>
            </a:r>
          </a:p>
        </p:txBody>
      </p:sp>
    </p:spTree>
    <p:extLst>
      <p:ext uri="{BB962C8B-B14F-4D97-AF65-F5344CB8AC3E}">
        <p14:creationId xmlns:p14="http://schemas.microsoft.com/office/powerpoint/2010/main" val="2918253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467544" y="5733256"/>
            <a:ext cx="7261155" cy="830997"/>
          </a:xfrm>
          <a:prstGeom prst="rect">
            <a:avLst/>
          </a:prstGeom>
          <a:noFill/>
        </p:spPr>
        <p:txBody>
          <a:bodyPr wrap="none" rtlCol="0">
            <a:spAutoFit/>
          </a:bodyPr>
          <a:lstStyle/>
          <a:p>
            <a:r>
              <a:rPr lang="de-DE" sz="2400" dirty="0">
                <a:solidFill>
                  <a:schemeClr val="bg1"/>
                </a:solidFill>
              </a:rPr>
              <a:t>.... und nach dem ersten Schultag </a:t>
            </a:r>
            <a:br>
              <a:rPr lang="de-DE" sz="2400" dirty="0">
                <a:solidFill>
                  <a:schemeClr val="bg1"/>
                </a:solidFill>
              </a:rPr>
            </a:br>
            <a:r>
              <a:rPr lang="de-DE" sz="2400" dirty="0">
                <a:solidFill>
                  <a:schemeClr val="bg1"/>
                </a:solidFill>
              </a:rPr>
              <a:t>musst du dann doch anfangen Butterbrote zu essen....</a:t>
            </a:r>
          </a:p>
        </p:txBody>
      </p:sp>
    </p:spTree>
    <p:extLst>
      <p:ext uri="{BB962C8B-B14F-4D97-AF65-F5344CB8AC3E}">
        <p14:creationId xmlns:p14="http://schemas.microsoft.com/office/powerpoint/2010/main" val="424191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827584" y="5661248"/>
            <a:ext cx="3949158" cy="707886"/>
          </a:xfrm>
          <a:prstGeom prst="rect">
            <a:avLst/>
          </a:prstGeom>
          <a:noFill/>
        </p:spPr>
        <p:txBody>
          <a:bodyPr wrap="none" rtlCol="0">
            <a:spAutoFit/>
          </a:bodyPr>
          <a:lstStyle/>
          <a:p>
            <a:r>
              <a:rPr lang="de-DE" sz="4000" b="1" dirty="0">
                <a:latin typeface="+mj-lt"/>
              </a:rPr>
              <a:t>Sarner Skihütte</a:t>
            </a:r>
          </a:p>
        </p:txBody>
      </p:sp>
    </p:spTree>
    <p:extLst>
      <p:ext uri="{BB962C8B-B14F-4D97-AF65-F5344CB8AC3E}">
        <p14:creationId xmlns:p14="http://schemas.microsoft.com/office/powerpoint/2010/main" val="992171597"/>
      </p:ext>
    </p:extLst>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179512" y="5380672"/>
            <a:ext cx="4752528" cy="1477328"/>
          </a:xfrm>
          <a:prstGeom prst="rect">
            <a:avLst/>
          </a:prstGeom>
          <a:solidFill>
            <a:schemeClr val="bg1">
              <a:alpha val="58000"/>
            </a:schemeClr>
          </a:solidFill>
          <a:effectLst>
            <a:softEdge rad="203200"/>
          </a:effectLst>
        </p:spPr>
        <p:txBody>
          <a:bodyPr wrap="square" rtlCol="0">
            <a:spAutoFit/>
          </a:bodyPr>
          <a:lstStyle/>
          <a:p>
            <a:r>
              <a:rPr lang="de-DE" b="1" dirty="0"/>
              <a:t>Und als wir dann nach  genialem Essen  </a:t>
            </a:r>
            <a:br>
              <a:rPr lang="de-DE" b="1" dirty="0"/>
            </a:br>
            <a:r>
              <a:rPr lang="de-DE" b="1" dirty="0"/>
              <a:t>(Pfifferlinge, Rinderbraten...) </a:t>
            </a:r>
          </a:p>
          <a:p>
            <a:r>
              <a:rPr lang="de-DE" b="1" dirty="0"/>
              <a:t>komplett völlig pappensatt waren – </a:t>
            </a:r>
          </a:p>
          <a:p>
            <a:r>
              <a:rPr lang="de-DE" b="1" dirty="0"/>
              <a:t>da gab‘s dann noch Kaiserschmarrn als</a:t>
            </a:r>
            <a:br>
              <a:rPr lang="de-DE" b="1" dirty="0"/>
            </a:br>
            <a:r>
              <a:rPr lang="de-DE" b="1" dirty="0"/>
              <a:t>Geschenk des Kochs !!!</a:t>
            </a:r>
          </a:p>
        </p:txBody>
      </p:sp>
    </p:spTree>
    <p:extLst>
      <p:ext uri="{BB962C8B-B14F-4D97-AF65-F5344CB8AC3E}">
        <p14:creationId xmlns:p14="http://schemas.microsoft.com/office/powerpoint/2010/main" val="3799941393"/>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755576" y="404664"/>
            <a:ext cx="4077911" cy="830997"/>
          </a:xfrm>
          <a:prstGeom prst="rect">
            <a:avLst/>
          </a:prstGeom>
          <a:solidFill>
            <a:schemeClr val="bg1">
              <a:alpha val="42000"/>
            </a:schemeClr>
          </a:solidFill>
          <a:effectLst>
            <a:glow>
              <a:schemeClr val="accent1"/>
            </a:glow>
            <a:softEdge rad="76200"/>
          </a:effectLst>
        </p:spPr>
        <p:txBody>
          <a:bodyPr wrap="none" rtlCol="0">
            <a:spAutoFit/>
          </a:bodyPr>
          <a:lstStyle/>
          <a:p>
            <a:r>
              <a:rPr lang="de-DE" sz="2400" b="1" dirty="0"/>
              <a:t>Und ein kleines Frühstück </a:t>
            </a:r>
            <a:br>
              <a:rPr lang="de-DE" sz="2400" b="1" dirty="0"/>
            </a:br>
            <a:r>
              <a:rPr lang="de-DE" sz="2400" b="1" dirty="0"/>
              <a:t>am nächsten Morgen....</a:t>
            </a:r>
          </a:p>
        </p:txBody>
      </p:sp>
    </p:spTree>
    <p:extLst>
      <p:ext uri="{BB962C8B-B14F-4D97-AF65-F5344CB8AC3E}">
        <p14:creationId xmlns:p14="http://schemas.microsoft.com/office/powerpoint/2010/main" val="2212366055"/>
      </p:ext>
    </p:extLst>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4822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802715"/>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098" name="Picture 2" descr="C:\Users\Nutzer\Desktop\2016 Wanderung Südtirol Sarntal\2016 Südtirol _Hufeisenrunde 1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504" y="2852937"/>
            <a:ext cx="9004508" cy="19274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843808" y="1602531"/>
            <a:ext cx="5894242" cy="646331"/>
          </a:xfrm>
          <a:prstGeom prst="rect">
            <a:avLst/>
          </a:prstGeom>
          <a:noFill/>
        </p:spPr>
        <p:txBody>
          <a:bodyPr wrap="none" rtlCol="0">
            <a:spAutoFit/>
          </a:bodyPr>
          <a:lstStyle/>
          <a:p>
            <a:r>
              <a:rPr lang="de-DE" sz="3600" b="1" dirty="0"/>
              <a:t>Panorama  vom Kreuzjoch</a:t>
            </a:r>
          </a:p>
        </p:txBody>
      </p:sp>
      <p:sp>
        <p:nvSpPr>
          <p:cNvPr id="3" name="Textfeld 2"/>
          <p:cNvSpPr txBox="1"/>
          <p:nvPr/>
        </p:nvSpPr>
        <p:spPr>
          <a:xfrm>
            <a:off x="421079" y="5301208"/>
            <a:ext cx="8377358" cy="1261884"/>
          </a:xfrm>
          <a:prstGeom prst="rect">
            <a:avLst/>
          </a:prstGeom>
          <a:noFill/>
        </p:spPr>
        <p:txBody>
          <a:bodyPr wrap="none" rtlCol="0">
            <a:spAutoFit/>
          </a:bodyPr>
          <a:lstStyle/>
          <a:p>
            <a:r>
              <a:rPr lang="de-DE" sz="4400" b="1" dirty="0">
                <a:latin typeface="+mj-lt"/>
              </a:rPr>
              <a:t>8. Tag</a:t>
            </a:r>
          </a:p>
          <a:p>
            <a:r>
              <a:rPr lang="de-DE" sz="3200" b="1" dirty="0">
                <a:latin typeface="+mj-lt"/>
              </a:rPr>
              <a:t>Kreuzjöchl – Stoarnene Mandln -Langfenn</a:t>
            </a:r>
          </a:p>
        </p:txBody>
      </p:sp>
    </p:spTree>
    <p:extLst>
      <p:ext uri="{BB962C8B-B14F-4D97-AF65-F5344CB8AC3E}">
        <p14:creationId xmlns:p14="http://schemas.microsoft.com/office/powerpoint/2010/main" val="420590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550"/>
                                        <p:tgtEl>
                                          <p:spTgt spid="3">
                                            <p:txEl>
                                              <p:pRg st="1" end="1"/>
                                            </p:txEl>
                                          </p:spTgt>
                                        </p:tgtEl>
                                      </p:cBhvr>
                                    </p:animEffect>
                                  </p:childTnLst>
                                </p:cTn>
                              </p:par>
                              <p:par>
                                <p:cTn id="11" presetID="10" presetClass="entr" presetSubtype="0" fill="hold" grpId="0" nodeType="withEffect">
                                  <p:stCondLst>
                                    <p:cond delay="23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77681"/>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251350"/>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216763"/>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6395"/>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3250580"/>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071"/>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884130"/>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112914"/>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85215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023771"/>
      </p:ext>
    </p:extLst>
  </p:cSld>
  <p:clrMapOvr>
    <a:masterClrMapping/>
  </p:clrMapOvr>
  <p:transition spd="slow">
    <p:fade/>
  </p:transition>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4499992" y="5877272"/>
            <a:ext cx="4248472" cy="646331"/>
          </a:xfrm>
          <a:prstGeom prst="rect">
            <a:avLst/>
          </a:prstGeom>
          <a:noFill/>
        </p:spPr>
        <p:txBody>
          <a:bodyPr wrap="square" rtlCol="0">
            <a:spAutoFit/>
          </a:bodyPr>
          <a:lstStyle/>
          <a:p>
            <a:pPr algn="just"/>
            <a:r>
              <a:rPr lang="de-DE" sz="3600" dirty="0">
                <a:solidFill>
                  <a:schemeClr val="bg1"/>
                </a:solidFill>
              </a:rPr>
              <a:t>Stoanerne Mandln</a:t>
            </a:r>
          </a:p>
        </p:txBody>
      </p:sp>
    </p:spTree>
    <p:extLst>
      <p:ext uri="{BB962C8B-B14F-4D97-AF65-F5344CB8AC3E}">
        <p14:creationId xmlns:p14="http://schemas.microsoft.com/office/powerpoint/2010/main" val="2572048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714731"/>
      </p:ext>
    </p:extLst>
  </p:cSld>
  <p:clrMapOvr>
    <a:masterClrMapping/>
  </p:clrMapOvr>
  <p:transition spd="slow">
    <p:fade/>
  </p:transition>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88000">
              <a:srgbClr val="9CB86E"/>
            </a:gs>
          </a:gsLst>
          <a:lin ang="5400000" scaled="0"/>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246402" y="1148747"/>
            <a:ext cx="5952663" cy="4464497"/>
          </a:xfrm>
          <a:prstGeom prst="rect">
            <a:avLst/>
          </a:prstGeom>
          <a:ln w="44450">
            <a:solidFill>
              <a:schemeClr val="bg1"/>
            </a:solidFill>
          </a:ln>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51620" y="4089075"/>
            <a:ext cx="2592288" cy="1944216"/>
          </a:xfrm>
          <a:prstGeom prst="rect">
            <a:avLst/>
          </a:prstGeom>
          <a:ln w="41275">
            <a:solidFill>
              <a:schemeClr val="bg1"/>
            </a:solidFill>
          </a:ln>
        </p:spPr>
      </p:pic>
    </p:spTree>
    <p:extLst>
      <p:ext uri="{BB962C8B-B14F-4D97-AF65-F5344CB8AC3E}">
        <p14:creationId xmlns:p14="http://schemas.microsoft.com/office/powerpoint/2010/main" val="1421128652"/>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351417"/>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3563888" y="5733255"/>
            <a:ext cx="5228098" cy="646331"/>
          </a:xfrm>
          <a:prstGeom prst="rect">
            <a:avLst/>
          </a:prstGeom>
          <a:solidFill>
            <a:schemeClr val="bg1">
              <a:alpha val="46000"/>
            </a:schemeClr>
          </a:solidFill>
          <a:effectLst>
            <a:glow>
              <a:schemeClr val="accent1"/>
            </a:glow>
            <a:softEdge rad="114300"/>
          </a:effectLst>
        </p:spPr>
        <p:txBody>
          <a:bodyPr wrap="none" rtlCol="0">
            <a:spAutoFit/>
          </a:bodyPr>
          <a:lstStyle/>
          <a:p>
            <a:r>
              <a:rPr lang="de-DE" sz="3600" dirty="0">
                <a:effectLst>
                  <a:outerShdw blurRad="38100" dist="38100" dir="2700000" algn="tl">
                    <a:srgbClr val="000000">
                      <a:alpha val="43137"/>
                    </a:srgbClr>
                  </a:outerShdw>
                </a:effectLst>
              </a:rPr>
              <a:t>Jakobskirche in Langfenn</a:t>
            </a:r>
          </a:p>
        </p:txBody>
      </p:sp>
    </p:spTree>
    <p:extLst>
      <p:ext uri="{BB962C8B-B14F-4D97-AF65-F5344CB8AC3E}">
        <p14:creationId xmlns:p14="http://schemas.microsoft.com/office/powerpoint/2010/main" val="2055952103"/>
      </p:ext>
    </p:extLst>
  </p:cSld>
  <p:clrMapOvr>
    <a:masterClrMapping/>
  </p:clrMapOvr>
  <p:transition spd="slow">
    <p:fade/>
  </p:transition>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37843"/>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4788024" y="332656"/>
            <a:ext cx="3757054" cy="646331"/>
          </a:xfrm>
          <a:prstGeom prst="rect">
            <a:avLst/>
          </a:prstGeom>
          <a:noFill/>
        </p:spPr>
        <p:txBody>
          <a:bodyPr wrap="none" rtlCol="0">
            <a:spAutoFit/>
          </a:bodyPr>
          <a:lstStyle/>
          <a:p>
            <a:r>
              <a:rPr lang="de-DE" sz="3600" dirty="0">
                <a:solidFill>
                  <a:schemeClr val="bg1"/>
                </a:solidFill>
              </a:rPr>
              <a:t>Gasthof Langfenn</a:t>
            </a:r>
          </a:p>
        </p:txBody>
      </p:sp>
    </p:spTree>
    <p:extLst>
      <p:ext uri="{BB962C8B-B14F-4D97-AF65-F5344CB8AC3E}">
        <p14:creationId xmlns:p14="http://schemas.microsoft.com/office/powerpoint/2010/main" val="3449892942"/>
      </p:ext>
    </p:extLst>
  </p:cSld>
  <p:clrMapOvr>
    <a:masterClrMapping/>
  </p:clrMapOvr>
  <p:transition spd="slow">
    <p:fad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00">
            <a:alpha val="27000"/>
          </a:srgb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97627" y="1253812"/>
            <a:ext cx="6234798" cy="4392488"/>
          </a:xfrm>
          <a:prstGeom prst="rect">
            <a:avLst/>
          </a:prstGeom>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8137" y="3656931"/>
            <a:ext cx="3880693" cy="2910520"/>
          </a:xfrm>
          <a:prstGeom prst="rect">
            <a:avLst/>
          </a:prstGeom>
        </p:spPr>
      </p:pic>
      <p:sp>
        <p:nvSpPr>
          <p:cNvPr id="4" name="Textfeld 3"/>
          <p:cNvSpPr txBox="1"/>
          <p:nvPr/>
        </p:nvSpPr>
        <p:spPr>
          <a:xfrm>
            <a:off x="5467709" y="2564904"/>
            <a:ext cx="2759089" cy="954107"/>
          </a:xfrm>
          <a:prstGeom prst="rect">
            <a:avLst/>
          </a:prstGeom>
          <a:noFill/>
        </p:spPr>
        <p:txBody>
          <a:bodyPr wrap="none" rtlCol="0">
            <a:spAutoFit/>
          </a:bodyPr>
          <a:lstStyle/>
          <a:p>
            <a:r>
              <a:rPr lang="de-DE" sz="2800" b="1" dirty="0"/>
              <a:t>Kirche St Jakob</a:t>
            </a:r>
          </a:p>
          <a:p>
            <a:r>
              <a:rPr lang="de-DE" sz="2800" b="1" dirty="0"/>
              <a:t> in Langfenn</a:t>
            </a:r>
          </a:p>
        </p:txBody>
      </p:sp>
      <p:sp>
        <p:nvSpPr>
          <p:cNvPr id="5" name="Rechteck 4"/>
          <p:cNvSpPr/>
          <p:nvPr/>
        </p:nvSpPr>
        <p:spPr>
          <a:xfrm>
            <a:off x="4283739" y="3656931"/>
            <a:ext cx="4572000" cy="2862322"/>
          </a:xfrm>
          <a:prstGeom prst="rect">
            <a:avLst/>
          </a:prstGeom>
          <a:solidFill>
            <a:schemeClr val="bg1"/>
          </a:solidFill>
          <a:ln w="19050">
            <a:solidFill>
              <a:schemeClr val="tx1"/>
            </a:solidFill>
          </a:ln>
        </p:spPr>
        <p:txBody>
          <a:bodyPr>
            <a:spAutoFit/>
          </a:bodyPr>
          <a:lstStyle/>
          <a:p>
            <a:r>
              <a:rPr lang="de-DE" dirty="0"/>
              <a:t>St. Jakob wurde erstmals um 1300 erwähnt, aber es ist sehr wahrscheinlich, das der ursprünglich schlichte Bau an der Stelle eines früheren Höhenheiligtumes errichtet wurde.</a:t>
            </a:r>
          </a:p>
          <a:p>
            <a:r>
              <a:rPr lang="de-DE" dirty="0"/>
              <a:t>Die heutige Kirche St. Jakob erhielt ihr Aussehen durch einen Umbau im gotischen Stil  im beginnenden 16. Jahrhundert, durch den sie spitzbogige Fenster und Türen erhielt.</a:t>
            </a:r>
          </a:p>
        </p:txBody>
      </p:sp>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8137" y="325388"/>
            <a:ext cx="3505200" cy="2095500"/>
          </a:xfrm>
          <a:prstGeom prst="rect">
            <a:avLst/>
          </a:prstGeom>
        </p:spPr>
      </p:pic>
    </p:spTree>
    <p:extLst>
      <p:ext uri="{BB962C8B-B14F-4D97-AF65-F5344CB8AC3E}">
        <p14:creationId xmlns:p14="http://schemas.microsoft.com/office/powerpoint/2010/main" val="36339935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859484" y="1507477"/>
            <a:ext cx="5700125" cy="4275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339124" y="3645024"/>
            <a:ext cx="3923928" cy="3108543"/>
          </a:xfrm>
          <a:prstGeom prst="rect">
            <a:avLst/>
          </a:prstGeom>
          <a:noFill/>
        </p:spPr>
        <p:txBody>
          <a:bodyPr wrap="square" rtlCol="0">
            <a:spAutoFit/>
          </a:bodyPr>
          <a:lstStyle/>
          <a:p>
            <a:r>
              <a:rPr lang="de-DE" sz="4400" b="1" dirty="0">
                <a:solidFill>
                  <a:srgbClr val="000000"/>
                </a:solidFill>
              </a:rPr>
              <a:t>9. Tag</a:t>
            </a:r>
          </a:p>
          <a:p>
            <a:r>
              <a:rPr lang="de-DE" sz="3200" b="1" dirty="0">
                <a:solidFill>
                  <a:srgbClr val="000000"/>
                </a:solidFill>
              </a:rPr>
              <a:t>nach  </a:t>
            </a:r>
            <a:r>
              <a:rPr lang="de-DE" sz="3200" b="1" dirty="0" err="1">
                <a:solidFill>
                  <a:srgbClr val="000000"/>
                </a:solidFill>
              </a:rPr>
              <a:t>Jenesien</a:t>
            </a:r>
            <a:r>
              <a:rPr lang="de-DE" sz="3200" b="1" dirty="0">
                <a:solidFill>
                  <a:srgbClr val="000000"/>
                </a:solidFill>
              </a:rPr>
              <a:t> </a:t>
            </a:r>
          </a:p>
          <a:p>
            <a:endParaRPr lang="de-DE" sz="2400" b="1" dirty="0">
              <a:solidFill>
                <a:srgbClr val="000000"/>
              </a:solidFill>
            </a:endParaRPr>
          </a:p>
          <a:p>
            <a:r>
              <a:rPr lang="de-DE" sz="2400" b="1" dirty="0">
                <a:solidFill>
                  <a:srgbClr val="000000"/>
                </a:solidFill>
              </a:rPr>
              <a:t>– Ende der Wanderung: </a:t>
            </a:r>
          </a:p>
          <a:p>
            <a:r>
              <a:rPr lang="de-DE" sz="2400" b="1" dirty="0">
                <a:solidFill>
                  <a:srgbClr val="000000"/>
                </a:solidFill>
              </a:rPr>
              <a:t>Dann nur noch mit der Seilbahn  ins Tal nach Bozen !</a:t>
            </a:r>
          </a:p>
        </p:txBody>
      </p:sp>
    </p:spTree>
    <p:extLst>
      <p:ext uri="{BB962C8B-B14F-4D97-AF65-F5344CB8AC3E}">
        <p14:creationId xmlns:p14="http://schemas.microsoft.com/office/powerpoint/2010/main" val="1156635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750"/>
                                        <p:tgtEl>
                                          <p:spTgt spid="2"/>
                                        </p:tgtEl>
                                      </p:cBhvr>
                                    </p:animEffect>
                                    <p:set>
                                      <p:cBhvr>
                                        <p:cTn id="7" dur="1" fill="hold">
                                          <p:stCondLst>
                                            <p:cond delay="1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77298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31166"/>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0784"/>
      </p:ext>
    </p:extLst>
  </p:cSld>
  <p:clrMapOvr>
    <a:masterClrMapping/>
  </p:clrMapOvr>
  <p:transition spd="slow">
    <p:fade/>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62053"/>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328791"/>
      </p:ext>
    </p:extLst>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857210"/>
      </p:ext>
    </p:extLst>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5965337" y="476672"/>
            <a:ext cx="1820627" cy="830997"/>
          </a:xfrm>
          <a:prstGeom prst="rect">
            <a:avLst/>
          </a:prstGeom>
          <a:noFill/>
        </p:spPr>
        <p:txBody>
          <a:bodyPr wrap="none" rtlCol="0">
            <a:spAutoFit/>
          </a:bodyPr>
          <a:lstStyle/>
          <a:p>
            <a:r>
              <a:rPr lang="de-DE" sz="4800" dirty="0">
                <a:solidFill>
                  <a:schemeClr val="bg1"/>
                </a:solidFill>
              </a:rPr>
              <a:t>Bozen</a:t>
            </a:r>
          </a:p>
        </p:txBody>
      </p:sp>
      <p:sp>
        <p:nvSpPr>
          <p:cNvPr id="3" name="Textfeld 2"/>
          <p:cNvSpPr txBox="1"/>
          <p:nvPr/>
        </p:nvSpPr>
        <p:spPr>
          <a:xfrm>
            <a:off x="185404" y="5877272"/>
            <a:ext cx="5777415" cy="830997"/>
          </a:xfrm>
          <a:prstGeom prst="rect">
            <a:avLst/>
          </a:prstGeom>
          <a:noFill/>
        </p:spPr>
        <p:txBody>
          <a:bodyPr wrap="none" rtlCol="0">
            <a:spAutoFit/>
          </a:bodyPr>
          <a:lstStyle/>
          <a:p>
            <a:r>
              <a:rPr lang="de-DE" sz="2400" dirty="0"/>
              <a:t>Ich hatte am Nachmittag noch Zeit </a:t>
            </a:r>
          </a:p>
          <a:p>
            <a:r>
              <a:rPr lang="de-DE" sz="2400" dirty="0"/>
              <a:t>und habe mich etwas in Bozen umgeguckt</a:t>
            </a:r>
          </a:p>
        </p:txBody>
      </p:sp>
    </p:spTree>
    <p:extLst>
      <p:ext uri="{BB962C8B-B14F-4D97-AF65-F5344CB8AC3E}">
        <p14:creationId xmlns:p14="http://schemas.microsoft.com/office/powerpoint/2010/main" val="2335168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3347864" y="5949279"/>
            <a:ext cx="5127750" cy="830997"/>
          </a:xfrm>
          <a:prstGeom prst="rect">
            <a:avLst/>
          </a:prstGeom>
          <a:noFill/>
        </p:spPr>
        <p:txBody>
          <a:bodyPr wrap="none" rtlCol="0">
            <a:spAutoFit/>
          </a:bodyPr>
          <a:lstStyle/>
          <a:p>
            <a:r>
              <a:rPr lang="de-DE" sz="2400" dirty="0"/>
              <a:t>Walther- Platz ( von der Vogelweide) </a:t>
            </a:r>
          </a:p>
          <a:p>
            <a:r>
              <a:rPr lang="de-DE" sz="2400" dirty="0"/>
              <a:t>und der Bozener Dom</a:t>
            </a:r>
          </a:p>
        </p:txBody>
      </p:sp>
    </p:spTree>
    <p:extLst>
      <p:ext uri="{BB962C8B-B14F-4D97-AF65-F5344CB8AC3E}">
        <p14:creationId xmlns:p14="http://schemas.microsoft.com/office/powerpoint/2010/main" val="3221848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750"/>
                                        <p:tgtEl>
                                          <p:spTgt spid="2"/>
                                        </p:tgtEl>
                                      </p:cBhvr>
                                    </p:animEffect>
                                    <p:set>
                                      <p:cBhvr>
                                        <p:cTn id="12"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D6B19C">
                <a:alpha val="39000"/>
                <a:lumMod val="38000"/>
                <a:lumOff val="62000"/>
              </a:srgbClr>
            </a:gs>
            <a:gs pos="30000">
              <a:srgbClr val="D49E6C"/>
            </a:gs>
            <a:gs pos="70000">
              <a:srgbClr val="A65528"/>
            </a:gs>
            <a:gs pos="100000">
              <a:schemeClr val="accent6">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467877" y="1508787"/>
            <a:ext cx="5376597" cy="4032448"/>
          </a:xfrm>
          <a:prstGeom prst="rect">
            <a:avLst/>
          </a:prstGeom>
          <a:ln w="34925">
            <a:solidFill>
              <a:schemeClr val="bg1"/>
            </a:solidFill>
          </a:ln>
          <a:effectLst>
            <a:outerShdw blurRad="76200" dist="63500" dir="3600000" sx="101000" sy="101000" algn="tl" rotWithShape="0">
              <a:prstClr val="black">
                <a:alpha val="40000"/>
              </a:prstClr>
            </a:outerShdw>
          </a:effectLst>
        </p:spPr>
      </p:pic>
    </p:spTree>
    <p:extLst>
      <p:ext uri="{BB962C8B-B14F-4D97-AF65-F5344CB8AC3E}">
        <p14:creationId xmlns:p14="http://schemas.microsoft.com/office/powerpoint/2010/main" val="57172324"/>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88015"/>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318110"/>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00">
            <a:alpha val="30000"/>
          </a:srgb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56973" y="1273197"/>
            <a:ext cx="5220072" cy="391505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991499" y="1277426"/>
            <a:ext cx="5220072" cy="3915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2617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1000">
              <a:srgbClr val="E6E6E6"/>
            </a:gs>
            <a:gs pos="100000">
              <a:srgbClr val="7D8496"/>
            </a:gs>
            <a:gs pos="0">
              <a:srgbClr val="E6E6E6"/>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2776"/>
            <a:ext cx="9144000" cy="5143500"/>
          </a:xfrm>
          <a:prstGeom prst="rect">
            <a:avLst/>
          </a:prstGeom>
        </p:spPr>
      </p:pic>
      <p:sp>
        <p:nvSpPr>
          <p:cNvPr id="4" name="Titel 1"/>
          <p:cNvSpPr>
            <a:spLocks noGrp="1"/>
          </p:cNvSpPr>
          <p:nvPr>
            <p:ph type="title"/>
          </p:nvPr>
        </p:nvSpPr>
        <p:spPr>
          <a:xfrm>
            <a:off x="457200" y="404665"/>
            <a:ext cx="8229600" cy="418058"/>
          </a:xfrm>
        </p:spPr>
        <p:txBody>
          <a:bodyPr>
            <a:noAutofit/>
          </a:bodyPr>
          <a:lstStyle/>
          <a:p>
            <a:r>
              <a:rPr lang="de-DE" sz="3600" dirty="0"/>
              <a:t>Sonnenuntergang mit</a:t>
            </a:r>
            <a:br>
              <a:rPr lang="de-DE" sz="3600" dirty="0"/>
            </a:br>
            <a:r>
              <a:rPr lang="de-DE" sz="3600" dirty="0"/>
              <a:t>Blick auf Schlern und Rosengarten</a:t>
            </a:r>
          </a:p>
        </p:txBody>
      </p:sp>
    </p:spTree>
    <p:extLst>
      <p:ext uri="{BB962C8B-B14F-4D97-AF65-F5344CB8AC3E}">
        <p14:creationId xmlns:p14="http://schemas.microsoft.com/office/powerpoint/2010/main" val="272802782"/>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3000"/>
          </a:schemeClr>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085239" y="1275953"/>
            <a:ext cx="5364088" cy="4023066"/>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02967" y="1291198"/>
            <a:ext cx="5364089" cy="4023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7473754"/>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D6B19C">
                <a:lumMod val="38000"/>
                <a:lumOff val="62000"/>
                <a:alpha val="34000"/>
              </a:srgbClr>
            </a:gs>
            <a:gs pos="46000">
              <a:srgbClr val="D49E6C"/>
            </a:gs>
            <a:gs pos="73000">
              <a:srgbClr val="A65528"/>
            </a:gs>
            <a:gs pos="100000">
              <a:schemeClr val="accent6">
                <a:lumMod val="5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423761" y="1112743"/>
            <a:ext cx="6240693" cy="468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2959026"/>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915234">
            <a:off x="3806677" y="557527"/>
            <a:ext cx="2857500" cy="2011680"/>
          </a:xfrm>
          <a:prstGeom prst="rect">
            <a:avLst/>
          </a:prstGeom>
        </p:spPr>
      </p:pic>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000" y="2636912"/>
            <a:ext cx="5852160" cy="3904488"/>
          </a:xfrm>
          <a:prstGeom prst="rect">
            <a:avLst/>
          </a:prstGeom>
        </p:spPr>
      </p:pic>
      <p:sp>
        <p:nvSpPr>
          <p:cNvPr id="5" name="Textfeld 4"/>
          <p:cNvSpPr txBox="1"/>
          <p:nvPr/>
        </p:nvSpPr>
        <p:spPr>
          <a:xfrm>
            <a:off x="434376" y="663795"/>
            <a:ext cx="3036601" cy="954107"/>
          </a:xfrm>
          <a:prstGeom prst="rect">
            <a:avLst/>
          </a:prstGeom>
          <a:noFill/>
        </p:spPr>
        <p:txBody>
          <a:bodyPr wrap="none" rtlCol="0">
            <a:spAutoFit/>
          </a:bodyPr>
          <a:lstStyle/>
          <a:p>
            <a:r>
              <a:rPr lang="de-DE" sz="2800" b="1" dirty="0">
                <a:solidFill>
                  <a:schemeClr val="bg1"/>
                </a:solidFill>
              </a:rPr>
              <a:t>Archäologisches </a:t>
            </a:r>
          </a:p>
          <a:p>
            <a:r>
              <a:rPr lang="de-DE" sz="2800" b="1" dirty="0">
                <a:solidFill>
                  <a:schemeClr val="bg1"/>
                </a:solidFill>
              </a:rPr>
              <a:t>Museum</a:t>
            </a:r>
          </a:p>
        </p:txBody>
      </p:sp>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4056" y="1122898"/>
            <a:ext cx="2705978" cy="4653136"/>
          </a:xfrm>
          <a:prstGeom prst="rect">
            <a:avLst/>
          </a:prstGeom>
        </p:spPr>
      </p:pic>
      <p:sp>
        <p:nvSpPr>
          <p:cNvPr id="6" name="Textfeld 5"/>
          <p:cNvSpPr txBox="1"/>
          <p:nvPr/>
        </p:nvSpPr>
        <p:spPr>
          <a:xfrm>
            <a:off x="7380312" y="5910458"/>
            <a:ext cx="1432252" cy="523220"/>
          </a:xfrm>
          <a:prstGeom prst="rect">
            <a:avLst/>
          </a:prstGeom>
          <a:noFill/>
        </p:spPr>
        <p:txBody>
          <a:bodyPr wrap="none" rtlCol="0">
            <a:spAutoFit/>
          </a:bodyPr>
          <a:lstStyle/>
          <a:p>
            <a:r>
              <a:rPr lang="de-DE" sz="2800" b="1" dirty="0">
                <a:solidFill>
                  <a:schemeClr val="bg1"/>
                </a:solidFill>
              </a:rPr>
              <a:t>„ ÖTZI“</a:t>
            </a:r>
          </a:p>
        </p:txBody>
      </p:sp>
    </p:spTree>
    <p:extLst>
      <p:ext uri="{BB962C8B-B14F-4D97-AF65-F5344CB8AC3E}">
        <p14:creationId xmlns:p14="http://schemas.microsoft.com/office/powerpoint/2010/main" val="848948580"/>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22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590019" y="1174186"/>
            <a:ext cx="6156176" cy="4617132"/>
          </a:xfrm>
          <a:prstGeom prst="rect">
            <a:avLst/>
          </a:prstGeom>
        </p:spPr>
      </p:pic>
      <p:sp>
        <p:nvSpPr>
          <p:cNvPr id="3" name="Textfeld 2"/>
          <p:cNvSpPr txBox="1"/>
          <p:nvPr/>
        </p:nvSpPr>
        <p:spPr>
          <a:xfrm>
            <a:off x="179512" y="656187"/>
            <a:ext cx="4069512" cy="584775"/>
          </a:xfrm>
          <a:prstGeom prst="rect">
            <a:avLst/>
          </a:prstGeom>
          <a:noFill/>
        </p:spPr>
        <p:txBody>
          <a:bodyPr wrap="none" rtlCol="0">
            <a:spAutoFit/>
          </a:bodyPr>
          <a:lstStyle/>
          <a:p>
            <a:r>
              <a:rPr lang="de-DE" sz="3200" b="1" dirty="0"/>
              <a:t>Schloss Runkelstein</a:t>
            </a:r>
          </a:p>
        </p:txBody>
      </p:sp>
      <p:sp>
        <p:nvSpPr>
          <p:cNvPr id="4" name="Textfeld 3"/>
          <p:cNvSpPr txBox="1"/>
          <p:nvPr/>
        </p:nvSpPr>
        <p:spPr>
          <a:xfrm>
            <a:off x="551788" y="1628800"/>
            <a:ext cx="2880320" cy="4524315"/>
          </a:xfrm>
          <a:prstGeom prst="rect">
            <a:avLst/>
          </a:prstGeom>
          <a:noFill/>
        </p:spPr>
        <p:txBody>
          <a:bodyPr wrap="square" rtlCol="0">
            <a:spAutoFit/>
          </a:bodyPr>
          <a:lstStyle/>
          <a:p>
            <a:r>
              <a:rPr lang="de-DE" dirty="0"/>
              <a:t>Die Burganlage wurde ab 1237 von den Brüdern Friedrich und Beral von Wangen errichtet. Die Brüder Niklaus und Franz Vintler, Angehörige einer reichen Bozner Kaufmannsfamilie, erwarben 1385 Schloss Runkelstein und ließen die Burg mit profanen Fresken ausmalen. Es handelt sich dabei um den größten profanen Freskenzyklus des Mittelalters in ganz Europa.</a:t>
            </a:r>
          </a:p>
        </p:txBody>
      </p:sp>
    </p:spTree>
    <p:extLst>
      <p:ext uri="{BB962C8B-B14F-4D97-AF65-F5344CB8AC3E}">
        <p14:creationId xmlns:p14="http://schemas.microsoft.com/office/powerpoint/2010/main" val="2182440792"/>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27106"/>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661080" y="5805264"/>
            <a:ext cx="2228495" cy="584775"/>
          </a:xfrm>
          <a:prstGeom prst="rect">
            <a:avLst/>
          </a:prstGeom>
          <a:noFill/>
        </p:spPr>
        <p:txBody>
          <a:bodyPr wrap="none" rtlCol="0">
            <a:spAutoFit/>
          </a:bodyPr>
          <a:lstStyle/>
          <a:p>
            <a:r>
              <a:rPr lang="de-DE" sz="3200" b="1" dirty="0"/>
              <a:t>Badestube</a:t>
            </a:r>
          </a:p>
        </p:txBody>
      </p:sp>
    </p:spTree>
    <p:extLst>
      <p:ext uri="{BB962C8B-B14F-4D97-AF65-F5344CB8AC3E}">
        <p14:creationId xmlns:p14="http://schemas.microsoft.com/office/powerpoint/2010/main" val="3777976281"/>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611560" y="5733256"/>
            <a:ext cx="2736647" cy="707886"/>
          </a:xfrm>
          <a:prstGeom prst="rect">
            <a:avLst/>
          </a:prstGeom>
          <a:noFill/>
        </p:spPr>
        <p:txBody>
          <a:bodyPr wrap="none" rtlCol="0">
            <a:spAutoFit/>
          </a:bodyPr>
          <a:lstStyle/>
          <a:p>
            <a:r>
              <a:rPr lang="de-DE" sz="4000" b="1" dirty="0"/>
              <a:t>Badestube</a:t>
            </a:r>
          </a:p>
        </p:txBody>
      </p:sp>
    </p:spTree>
    <p:extLst>
      <p:ext uri="{BB962C8B-B14F-4D97-AF65-F5344CB8AC3E}">
        <p14:creationId xmlns:p14="http://schemas.microsoft.com/office/powerpoint/2010/main" val="1639940258"/>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colorTemperature colorTemp="7200"/>
                    </a14:imgEffect>
                    <a14:imgEffect>
                      <a14:saturation sat="15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755576" y="692696"/>
            <a:ext cx="2732030" cy="584775"/>
          </a:xfrm>
          <a:prstGeom prst="rect">
            <a:avLst/>
          </a:prstGeom>
          <a:noFill/>
        </p:spPr>
        <p:txBody>
          <a:bodyPr wrap="none" rtlCol="0">
            <a:spAutoFit/>
          </a:bodyPr>
          <a:lstStyle/>
          <a:p>
            <a:r>
              <a:rPr lang="de-DE" sz="3200" dirty="0">
                <a:solidFill>
                  <a:schemeClr val="bg1"/>
                </a:solidFill>
              </a:rPr>
              <a:t>Lanzenturnier</a:t>
            </a:r>
          </a:p>
        </p:txBody>
      </p:sp>
    </p:spTree>
    <p:extLst>
      <p:ext uri="{BB962C8B-B14F-4D97-AF65-F5344CB8AC3E}">
        <p14:creationId xmlns:p14="http://schemas.microsoft.com/office/powerpoint/2010/main" val="2371116663"/>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colorTemperature colorTemp="6600"/>
                    </a14:imgEffect>
                    <a14:imgEffect>
                      <a14:saturation sat="13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6228184" y="5805264"/>
            <a:ext cx="2242922" cy="769441"/>
          </a:xfrm>
          <a:prstGeom prst="rect">
            <a:avLst/>
          </a:prstGeom>
          <a:noFill/>
        </p:spPr>
        <p:txBody>
          <a:bodyPr wrap="none" rtlCol="0">
            <a:spAutoFit/>
          </a:bodyPr>
          <a:lstStyle/>
          <a:p>
            <a:r>
              <a:rPr lang="de-DE" sz="4400" dirty="0">
                <a:solidFill>
                  <a:schemeClr val="bg1"/>
                </a:solidFill>
              </a:rPr>
              <a:t>Ballspiel</a:t>
            </a:r>
          </a:p>
        </p:txBody>
      </p:sp>
    </p:spTree>
    <p:extLst>
      <p:ext uri="{BB962C8B-B14F-4D97-AF65-F5344CB8AC3E}">
        <p14:creationId xmlns:p14="http://schemas.microsoft.com/office/powerpoint/2010/main" val="1302915669"/>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3472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36712"/>
            <a:ext cx="9144000" cy="5380062"/>
          </a:xfrm>
          <a:prstGeom prst="rect">
            <a:avLst/>
          </a:prstGeom>
        </p:spPr>
      </p:pic>
    </p:spTree>
    <p:extLst>
      <p:ext uri="{BB962C8B-B14F-4D97-AF65-F5344CB8AC3E}">
        <p14:creationId xmlns:p14="http://schemas.microsoft.com/office/powerpoint/2010/main" val="4118482561"/>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5796136" y="332656"/>
            <a:ext cx="3108095" cy="954107"/>
          </a:xfrm>
          <a:prstGeom prst="rect">
            <a:avLst/>
          </a:prstGeom>
          <a:noFill/>
        </p:spPr>
        <p:txBody>
          <a:bodyPr wrap="none" rtlCol="0">
            <a:spAutoFit/>
          </a:bodyPr>
          <a:lstStyle/>
          <a:p>
            <a:r>
              <a:rPr lang="de-DE" sz="2800" dirty="0">
                <a:solidFill>
                  <a:schemeClr val="bg1"/>
                </a:solidFill>
              </a:rPr>
              <a:t>König Artus </a:t>
            </a:r>
            <a:br>
              <a:rPr lang="de-DE" sz="2800" dirty="0">
                <a:solidFill>
                  <a:schemeClr val="bg1"/>
                </a:solidFill>
              </a:rPr>
            </a:br>
            <a:r>
              <a:rPr lang="de-DE" sz="2800" dirty="0">
                <a:solidFill>
                  <a:schemeClr val="bg1"/>
                </a:solidFill>
              </a:rPr>
              <a:t>und die Tafelrunde</a:t>
            </a:r>
          </a:p>
        </p:txBody>
      </p:sp>
    </p:spTree>
    <p:extLst>
      <p:ext uri="{BB962C8B-B14F-4D97-AF65-F5344CB8AC3E}">
        <p14:creationId xmlns:p14="http://schemas.microsoft.com/office/powerpoint/2010/main" val="3114421517"/>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6372200" y="5301208"/>
            <a:ext cx="1757212" cy="707886"/>
          </a:xfrm>
          <a:prstGeom prst="rect">
            <a:avLst/>
          </a:prstGeom>
          <a:noFill/>
        </p:spPr>
        <p:txBody>
          <a:bodyPr wrap="none" rtlCol="0">
            <a:spAutoFit/>
          </a:bodyPr>
          <a:lstStyle/>
          <a:p>
            <a:r>
              <a:rPr lang="de-DE" sz="4000" dirty="0">
                <a:solidFill>
                  <a:schemeClr val="bg1"/>
                </a:solidFill>
              </a:rPr>
              <a:t>Elefant</a:t>
            </a:r>
          </a:p>
        </p:txBody>
      </p:sp>
    </p:spTree>
    <p:extLst>
      <p:ext uri="{BB962C8B-B14F-4D97-AF65-F5344CB8AC3E}">
        <p14:creationId xmlns:p14="http://schemas.microsoft.com/office/powerpoint/2010/main" val="2027790021"/>
      </p:ext>
    </p:extLst>
  </p:cSld>
  <p:clrMapOvr>
    <a:masterClrMapping/>
  </p:clrMapOvr>
  <p:transition spd="slow">
    <p:fade/>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3">
            <a:alpha val="71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150455" y="986932"/>
            <a:ext cx="6480720" cy="4860540"/>
          </a:xfrm>
          <a:prstGeom prst="rect">
            <a:avLst/>
          </a:prstGeom>
        </p:spPr>
      </p:pic>
      <p:sp>
        <p:nvSpPr>
          <p:cNvPr id="3" name="Textfeld 2"/>
          <p:cNvSpPr txBox="1"/>
          <p:nvPr/>
        </p:nvSpPr>
        <p:spPr>
          <a:xfrm>
            <a:off x="6012160" y="5013176"/>
            <a:ext cx="2057743" cy="830997"/>
          </a:xfrm>
          <a:prstGeom prst="rect">
            <a:avLst/>
          </a:prstGeom>
          <a:noFill/>
        </p:spPr>
        <p:txBody>
          <a:bodyPr wrap="none" rtlCol="0">
            <a:spAutoFit/>
          </a:bodyPr>
          <a:lstStyle/>
          <a:p>
            <a:r>
              <a:rPr lang="de-DE" sz="4800" dirty="0"/>
              <a:t>Tristan</a:t>
            </a:r>
          </a:p>
        </p:txBody>
      </p:sp>
    </p:spTree>
    <p:extLst>
      <p:ext uri="{BB962C8B-B14F-4D97-AF65-F5344CB8AC3E}">
        <p14:creationId xmlns:p14="http://schemas.microsoft.com/office/powerpoint/2010/main" val="1978841857"/>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6588224" y="5872240"/>
            <a:ext cx="1913665" cy="769441"/>
          </a:xfrm>
          <a:prstGeom prst="rect">
            <a:avLst/>
          </a:prstGeom>
          <a:noFill/>
        </p:spPr>
        <p:txBody>
          <a:bodyPr wrap="none" rtlCol="0">
            <a:spAutoFit/>
          </a:bodyPr>
          <a:lstStyle/>
          <a:p>
            <a:r>
              <a:rPr lang="de-DE" sz="4400" dirty="0"/>
              <a:t>Zwerge</a:t>
            </a:r>
          </a:p>
        </p:txBody>
      </p:sp>
    </p:spTree>
    <p:extLst>
      <p:ext uri="{BB962C8B-B14F-4D97-AF65-F5344CB8AC3E}">
        <p14:creationId xmlns:p14="http://schemas.microsoft.com/office/powerpoint/2010/main" val="2827751742"/>
      </p:ext>
    </p:extLst>
  </p:cSld>
  <p:clrMapOvr>
    <a:masterClrMapping/>
  </p:clrMapOvr>
  <p:transition spd="slow">
    <p:fade/>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1">
            <a:alpha val="47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3286950" y="1244758"/>
            <a:ext cx="6144683" cy="4608512"/>
          </a:xfrm>
          <a:prstGeom prst="rect">
            <a:avLst/>
          </a:prstGeom>
        </p:spPr>
      </p:pic>
      <p:sp>
        <p:nvSpPr>
          <p:cNvPr id="3" name="Textfeld 2"/>
          <p:cNvSpPr txBox="1"/>
          <p:nvPr/>
        </p:nvSpPr>
        <p:spPr>
          <a:xfrm>
            <a:off x="251520" y="4620037"/>
            <a:ext cx="3494803" cy="1200329"/>
          </a:xfrm>
          <a:prstGeom prst="rect">
            <a:avLst/>
          </a:prstGeom>
          <a:noFill/>
        </p:spPr>
        <p:txBody>
          <a:bodyPr wrap="none" rtlCol="0">
            <a:spAutoFit/>
          </a:bodyPr>
          <a:lstStyle/>
          <a:p>
            <a:r>
              <a:rPr lang="de-DE" sz="2400" dirty="0"/>
              <a:t>Zu Fuß zurück </a:t>
            </a:r>
          </a:p>
          <a:p>
            <a:r>
              <a:rPr lang="de-DE" sz="2400" dirty="0"/>
              <a:t>vom Schloss nach Bozen </a:t>
            </a:r>
          </a:p>
          <a:p>
            <a:r>
              <a:rPr lang="de-DE" sz="2400" dirty="0"/>
              <a:t>und kurze Rast am Talfer</a:t>
            </a:r>
          </a:p>
        </p:txBody>
      </p:sp>
    </p:spTree>
    <p:extLst>
      <p:ext uri="{BB962C8B-B14F-4D97-AF65-F5344CB8AC3E}">
        <p14:creationId xmlns:p14="http://schemas.microsoft.com/office/powerpoint/2010/main" val="2075353387"/>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5868144" y="116632"/>
            <a:ext cx="3128357" cy="646331"/>
          </a:xfrm>
          <a:prstGeom prst="rect">
            <a:avLst/>
          </a:prstGeom>
          <a:noFill/>
        </p:spPr>
        <p:txBody>
          <a:bodyPr wrap="none" rtlCol="0">
            <a:spAutoFit/>
          </a:bodyPr>
          <a:lstStyle/>
          <a:p>
            <a:r>
              <a:rPr lang="de-DE" dirty="0">
                <a:solidFill>
                  <a:schemeClr val="bg1"/>
                </a:solidFill>
              </a:rPr>
              <a:t>von  Günter  Kunert: gelesen  </a:t>
            </a:r>
          </a:p>
          <a:p>
            <a:r>
              <a:rPr lang="de-DE" dirty="0">
                <a:solidFill>
                  <a:schemeClr val="bg1"/>
                </a:solidFill>
              </a:rPr>
              <a:t>an der Kirche in Dumholz</a:t>
            </a:r>
          </a:p>
        </p:txBody>
      </p:sp>
    </p:spTree>
    <p:extLst>
      <p:ext uri="{BB962C8B-B14F-4D97-AF65-F5344CB8AC3E}">
        <p14:creationId xmlns:p14="http://schemas.microsoft.com/office/powerpoint/2010/main" val="2388257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3555594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85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1720" y="207412"/>
            <a:ext cx="6362700" cy="6320710"/>
          </a:xfrm>
          <a:prstGeom prst="rect">
            <a:avLst/>
          </a:prstGeom>
        </p:spPr>
      </p:pic>
      <p:sp>
        <p:nvSpPr>
          <p:cNvPr id="3" name="Textfeld 2"/>
          <p:cNvSpPr txBox="1"/>
          <p:nvPr/>
        </p:nvSpPr>
        <p:spPr>
          <a:xfrm>
            <a:off x="6194300" y="5565035"/>
            <a:ext cx="1800200" cy="646331"/>
          </a:xfrm>
          <a:prstGeom prst="rect">
            <a:avLst/>
          </a:prstGeom>
          <a:solidFill>
            <a:schemeClr val="bg1"/>
          </a:solidFill>
          <a:ln>
            <a:solidFill>
              <a:schemeClr val="tx1"/>
            </a:solidFill>
          </a:ln>
        </p:spPr>
        <p:txBody>
          <a:bodyPr wrap="square" rtlCol="0">
            <a:spAutoFit/>
          </a:bodyPr>
          <a:lstStyle/>
          <a:p>
            <a:r>
              <a:rPr lang="de-DE" dirty="0">
                <a:solidFill>
                  <a:srgbClr val="FF0000"/>
                </a:solidFill>
              </a:rPr>
              <a:t>1.Nacht:</a:t>
            </a:r>
            <a:br>
              <a:rPr lang="de-DE" dirty="0">
                <a:solidFill>
                  <a:srgbClr val="FF0000"/>
                </a:solidFill>
              </a:rPr>
            </a:br>
            <a:r>
              <a:rPr lang="de-DE" dirty="0">
                <a:solidFill>
                  <a:srgbClr val="FF0000"/>
                </a:solidFill>
              </a:rPr>
              <a:t>Südtiroler</a:t>
            </a:r>
            <a:r>
              <a:rPr lang="de-DE" dirty="0"/>
              <a:t> </a:t>
            </a:r>
            <a:r>
              <a:rPr lang="de-DE" dirty="0">
                <a:solidFill>
                  <a:srgbClr val="FF0000"/>
                </a:solidFill>
              </a:rPr>
              <a:t>Hof</a:t>
            </a:r>
          </a:p>
        </p:txBody>
      </p:sp>
      <p:sp>
        <p:nvSpPr>
          <p:cNvPr id="5" name="Textfeld 4"/>
          <p:cNvSpPr txBox="1"/>
          <p:nvPr/>
        </p:nvSpPr>
        <p:spPr>
          <a:xfrm>
            <a:off x="6535532" y="3933056"/>
            <a:ext cx="2049599" cy="646331"/>
          </a:xfrm>
          <a:prstGeom prst="rect">
            <a:avLst/>
          </a:prstGeom>
          <a:solidFill>
            <a:schemeClr val="bg1"/>
          </a:solidFill>
          <a:ln>
            <a:solidFill>
              <a:schemeClr val="tx1"/>
            </a:solidFill>
          </a:ln>
        </p:spPr>
        <p:txBody>
          <a:bodyPr wrap="square" rtlCol="0">
            <a:spAutoFit/>
          </a:bodyPr>
          <a:lstStyle/>
          <a:p>
            <a:r>
              <a:rPr lang="de-DE" dirty="0">
                <a:solidFill>
                  <a:srgbClr val="FF0000"/>
                </a:solidFill>
              </a:rPr>
              <a:t>2. Nacht</a:t>
            </a:r>
          </a:p>
          <a:p>
            <a:r>
              <a:rPr lang="de-DE" dirty="0">
                <a:solidFill>
                  <a:srgbClr val="FF0000"/>
                </a:solidFill>
              </a:rPr>
              <a:t>Rittner Horn Haus</a:t>
            </a:r>
          </a:p>
        </p:txBody>
      </p:sp>
      <p:sp>
        <p:nvSpPr>
          <p:cNvPr id="6" name="Textfeld 5"/>
          <p:cNvSpPr txBox="1"/>
          <p:nvPr/>
        </p:nvSpPr>
        <p:spPr>
          <a:xfrm>
            <a:off x="6836127" y="2807201"/>
            <a:ext cx="1448410" cy="646331"/>
          </a:xfrm>
          <a:prstGeom prst="rect">
            <a:avLst/>
          </a:prstGeom>
          <a:solidFill>
            <a:schemeClr val="bg1"/>
          </a:solidFill>
        </p:spPr>
        <p:txBody>
          <a:bodyPr wrap="none" rtlCol="0">
            <a:spAutoFit/>
          </a:bodyPr>
          <a:lstStyle/>
          <a:p>
            <a:r>
              <a:rPr lang="de-DE" dirty="0">
                <a:solidFill>
                  <a:srgbClr val="FF0000"/>
                </a:solidFill>
              </a:rPr>
              <a:t>3. Nacht:</a:t>
            </a:r>
          </a:p>
          <a:p>
            <a:r>
              <a:rPr lang="de-DE" dirty="0">
                <a:solidFill>
                  <a:srgbClr val="FF0000"/>
                </a:solidFill>
              </a:rPr>
              <a:t>Stöffl- Hütte</a:t>
            </a:r>
          </a:p>
        </p:txBody>
      </p:sp>
      <p:sp>
        <p:nvSpPr>
          <p:cNvPr id="7" name="Textfeld 6"/>
          <p:cNvSpPr txBox="1"/>
          <p:nvPr/>
        </p:nvSpPr>
        <p:spPr>
          <a:xfrm>
            <a:off x="7121505" y="1978025"/>
            <a:ext cx="1995388" cy="646331"/>
          </a:xfrm>
          <a:prstGeom prst="rect">
            <a:avLst/>
          </a:prstGeom>
          <a:solidFill>
            <a:schemeClr val="bg1"/>
          </a:solidFill>
          <a:ln w="12700">
            <a:solidFill>
              <a:schemeClr val="tx1"/>
            </a:solidFill>
          </a:ln>
        </p:spPr>
        <p:txBody>
          <a:bodyPr wrap="square" rtlCol="0">
            <a:spAutoFit/>
          </a:bodyPr>
          <a:lstStyle/>
          <a:p>
            <a:r>
              <a:rPr lang="de-DE" dirty="0">
                <a:solidFill>
                  <a:srgbClr val="FF0000"/>
                </a:solidFill>
              </a:rPr>
              <a:t>4. Nacht</a:t>
            </a:r>
          </a:p>
          <a:p>
            <a:r>
              <a:rPr lang="de-DE" dirty="0">
                <a:solidFill>
                  <a:srgbClr val="FF0000"/>
                </a:solidFill>
              </a:rPr>
              <a:t>Latzfonser  Kreuz</a:t>
            </a:r>
          </a:p>
        </p:txBody>
      </p:sp>
      <p:sp>
        <p:nvSpPr>
          <p:cNvPr id="8" name="Textfeld 7"/>
          <p:cNvSpPr txBox="1"/>
          <p:nvPr/>
        </p:nvSpPr>
        <p:spPr>
          <a:xfrm>
            <a:off x="7094400" y="404664"/>
            <a:ext cx="1995388" cy="646331"/>
          </a:xfrm>
          <a:prstGeom prst="rect">
            <a:avLst/>
          </a:prstGeom>
          <a:solidFill>
            <a:schemeClr val="bg1"/>
          </a:solidFill>
          <a:ln>
            <a:solidFill>
              <a:schemeClr val="tx1"/>
            </a:solidFill>
          </a:ln>
        </p:spPr>
        <p:txBody>
          <a:bodyPr wrap="square" rtlCol="0">
            <a:spAutoFit/>
          </a:bodyPr>
          <a:lstStyle/>
          <a:p>
            <a:r>
              <a:rPr lang="de-DE" dirty="0">
                <a:solidFill>
                  <a:srgbClr val="FF0000"/>
                </a:solidFill>
              </a:rPr>
              <a:t>5. Nacht</a:t>
            </a:r>
          </a:p>
          <a:p>
            <a:r>
              <a:rPr lang="de-DE" dirty="0">
                <a:solidFill>
                  <a:srgbClr val="FF0000"/>
                </a:solidFill>
              </a:rPr>
              <a:t>Marburger Hütte</a:t>
            </a:r>
          </a:p>
        </p:txBody>
      </p:sp>
      <p:sp>
        <p:nvSpPr>
          <p:cNvPr id="9" name="Textfeld 8"/>
          <p:cNvSpPr txBox="1"/>
          <p:nvPr/>
        </p:nvSpPr>
        <p:spPr>
          <a:xfrm>
            <a:off x="2339752" y="1014895"/>
            <a:ext cx="2139404" cy="646331"/>
          </a:xfrm>
          <a:prstGeom prst="rect">
            <a:avLst/>
          </a:prstGeom>
          <a:solidFill>
            <a:schemeClr val="bg1"/>
          </a:solidFill>
          <a:ln>
            <a:solidFill>
              <a:schemeClr val="tx1"/>
            </a:solidFill>
          </a:ln>
        </p:spPr>
        <p:txBody>
          <a:bodyPr wrap="square" rtlCol="0">
            <a:spAutoFit/>
          </a:bodyPr>
          <a:lstStyle/>
          <a:p>
            <a:r>
              <a:rPr lang="de-DE" dirty="0">
                <a:solidFill>
                  <a:srgbClr val="FF0000"/>
                </a:solidFill>
              </a:rPr>
              <a:t>6. Nacht</a:t>
            </a:r>
          </a:p>
          <a:p>
            <a:r>
              <a:rPr lang="de-DE" dirty="0">
                <a:solidFill>
                  <a:srgbClr val="FF0000"/>
                </a:solidFill>
              </a:rPr>
              <a:t>Gasthof Rabenstein</a:t>
            </a:r>
          </a:p>
        </p:txBody>
      </p:sp>
      <p:sp>
        <p:nvSpPr>
          <p:cNvPr id="10" name="Textfeld 9"/>
          <p:cNvSpPr txBox="1"/>
          <p:nvPr/>
        </p:nvSpPr>
        <p:spPr>
          <a:xfrm>
            <a:off x="4394100" y="3303501"/>
            <a:ext cx="1041996" cy="923330"/>
          </a:xfrm>
          <a:prstGeom prst="rect">
            <a:avLst/>
          </a:prstGeom>
          <a:solidFill>
            <a:schemeClr val="bg1"/>
          </a:solidFill>
          <a:ln>
            <a:solidFill>
              <a:schemeClr val="tx1"/>
            </a:solidFill>
          </a:ln>
        </p:spPr>
        <p:txBody>
          <a:bodyPr wrap="square" rtlCol="0">
            <a:spAutoFit/>
          </a:bodyPr>
          <a:lstStyle/>
          <a:p>
            <a:r>
              <a:rPr lang="de-DE" dirty="0">
                <a:solidFill>
                  <a:srgbClr val="FF0000"/>
                </a:solidFill>
              </a:rPr>
              <a:t>7. Nacht</a:t>
            </a:r>
          </a:p>
          <a:p>
            <a:r>
              <a:rPr lang="de-DE" dirty="0">
                <a:solidFill>
                  <a:srgbClr val="FF0000"/>
                </a:solidFill>
              </a:rPr>
              <a:t>Sarner </a:t>
            </a:r>
          </a:p>
          <a:p>
            <a:r>
              <a:rPr lang="de-DE" dirty="0">
                <a:solidFill>
                  <a:srgbClr val="FF0000"/>
                </a:solidFill>
              </a:rPr>
              <a:t>Skihütte</a:t>
            </a:r>
          </a:p>
        </p:txBody>
      </p:sp>
      <p:sp>
        <p:nvSpPr>
          <p:cNvPr id="13" name="Textfeld 12"/>
          <p:cNvSpPr txBox="1"/>
          <p:nvPr/>
        </p:nvSpPr>
        <p:spPr>
          <a:xfrm>
            <a:off x="1691680" y="4379231"/>
            <a:ext cx="2122116" cy="646331"/>
          </a:xfrm>
          <a:prstGeom prst="rect">
            <a:avLst/>
          </a:prstGeom>
          <a:solidFill>
            <a:schemeClr val="bg1"/>
          </a:solidFill>
          <a:ln w="12700">
            <a:solidFill>
              <a:schemeClr val="tx1"/>
            </a:solidFill>
          </a:ln>
        </p:spPr>
        <p:txBody>
          <a:bodyPr wrap="square" rtlCol="0">
            <a:spAutoFit/>
          </a:bodyPr>
          <a:lstStyle/>
          <a:p>
            <a:r>
              <a:rPr lang="de-DE" dirty="0">
                <a:solidFill>
                  <a:srgbClr val="FF0000"/>
                </a:solidFill>
              </a:rPr>
              <a:t>8. Nacht</a:t>
            </a:r>
          </a:p>
          <a:p>
            <a:r>
              <a:rPr lang="de-DE" dirty="0">
                <a:solidFill>
                  <a:srgbClr val="FF0000"/>
                </a:solidFill>
              </a:rPr>
              <a:t>Gasthof  Langfenn</a:t>
            </a:r>
          </a:p>
        </p:txBody>
      </p:sp>
      <p:sp>
        <p:nvSpPr>
          <p:cNvPr id="14" name="Textfeld 13"/>
          <p:cNvSpPr txBox="1"/>
          <p:nvPr/>
        </p:nvSpPr>
        <p:spPr>
          <a:xfrm>
            <a:off x="467544" y="620687"/>
            <a:ext cx="923330" cy="5345479"/>
          </a:xfrm>
          <a:prstGeom prst="rect">
            <a:avLst/>
          </a:prstGeom>
          <a:noFill/>
        </p:spPr>
        <p:txBody>
          <a:bodyPr vert="vert270" wrap="square" rtlCol="0">
            <a:spAutoFit/>
          </a:bodyPr>
          <a:lstStyle/>
          <a:p>
            <a:r>
              <a:rPr lang="de-DE" sz="4800" b="1" dirty="0"/>
              <a:t> Hufeisenrunde </a:t>
            </a:r>
          </a:p>
        </p:txBody>
      </p:sp>
    </p:spTree>
    <p:extLst>
      <p:ext uri="{BB962C8B-B14F-4D97-AF65-F5344CB8AC3E}">
        <p14:creationId xmlns:p14="http://schemas.microsoft.com/office/powerpoint/2010/main" val="243683992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564134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30004563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659995"/>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2218883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3988" y="188640"/>
            <a:ext cx="1738536" cy="1143000"/>
          </a:xfrm>
        </p:spPr>
        <p:txBody>
          <a:bodyPr/>
          <a:lstStyle/>
          <a:p>
            <a:pPr algn="l"/>
            <a:r>
              <a:rPr lang="de-DE" b="1" dirty="0"/>
              <a:t>2.Tag </a:t>
            </a:r>
          </a:p>
        </p:txBody>
      </p:sp>
      <p:sp>
        <p:nvSpPr>
          <p:cNvPr id="3" name="Textfeld 2"/>
          <p:cNvSpPr txBox="1"/>
          <p:nvPr/>
        </p:nvSpPr>
        <p:spPr>
          <a:xfrm>
            <a:off x="395537" y="1196753"/>
            <a:ext cx="2767745" cy="461665"/>
          </a:xfrm>
          <a:prstGeom prst="rect">
            <a:avLst/>
          </a:prstGeom>
          <a:noFill/>
        </p:spPr>
        <p:txBody>
          <a:bodyPr wrap="none" rtlCol="0">
            <a:spAutoFit/>
          </a:bodyPr>
          <a:lstStyle/>
          <a:p>
            <a:r>
              <a:rPr lang="de-DE" sz="2400" b="1" dirty="0"/>
              <a:t>zum Rittner Horn</a:t>
            </a:r>
          </a:p>
        </p:txBody>
      </p:sp>
    </p:spTree>
    <p:extLst>
      <p:ext uri="{BB962C8B-B14F-4D97-AF65-F5344CB8AC3E}">
        <p14:creationId xmlns:p14="http://schemas.microsoft.com/office/powerpoint/2010/main" val="1369913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r"/>
            <a:r>
              <a:rPr lang="de-DE" dirty="0"/>
              <a:t>Blick auf Lengmo0s</a:t>
            </a:r>
          </a:p>
        </p:txBody>
      </p:sp>
    </p:spTree>
    <p:extLst>
      <p:ext uri="{BB962C8B-B14F-4D97-AF65-F5344CB8AC3E}">
        <p14:creationId xmlns:p14="http://schemas.microsoft.com/office/powerpoint/2010/main" val="382341400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E6E6E6"/>
            </a:gs>
            <a:gs pos="32001">
              <a:srgbClr val="7D8496"/>
            </a:gs>
            <a:gs pos="47000">
              <a:srgbClr val="E6E6E6"/>
            </a:gs>
            <a:gs pos="0">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75524" y="1100742"/>
            <a:ext cx="6144681" cy="4608511"/>
          </a:xfrm>
          <a:prstGeom prst="rect">
            <a:avLst/>
          </a:prstGeom>
          <a:ln w="76200" cmpd="sng">
            <a:solidFill>
              <a:schemeClr val="bg1"/>
            </a:solidFill>
          </a:ln>
        </p:spPr>
      </p:pic>
      <p:sp>
        <p:nvSpPr>
          <p:cNvPr id="5" name="Textfeld 4"/>
          <p:cNvSpPr txBox="1"/>
          <p:nvPr/>
        </p:nvSpPr>
        <p:spPr>
          <a:xfrm>
            <a:off x="6012161" y="4725145"/>
            <a:ext cx="2996590" cy="1200329"/>
          </a:xfrm>
          <a:prstGeom prst="rect">
            <a:avLst/>
          </a:prstGeom>
          <a:noFill/>
        </p:spPr>
        <p:txBody>
          <a:bodyPr wrap="none" rtlCol="0">
            <a:spAutoFit/>
          </a:bodyPr>
          <a:lstStyle/>
          <a:p>
            <a:r>
              <a:rPr lang="de-DE" sz="3600" b="1" dirty="0">
                <a:effectLst>
                  <a:outerShdw blurRad="38100" dist="38100" dir="2700000" algn="tl">
                    <a:srgbClr val="000000">
                      <a:alpha val="43137"/>
                    </a:srgbClr>
                  </a:outerShdw>
                </a:effectLst>
              </a:rPr>
              <a:t>Kirche </a:t>
            </a:r>
            <a:br>
              <a:rPr lang="de-DE" sz="3600" b="1" dirty="0">
                <a:effectLst>
                  <a:outerShdw blurRad="38100" dist="38100" dir="2700000" algn="tl">
                    <a:srgbClr val="000000">
                      <a:alpha val="43137"/>
                    </a:srgbClr>
                  </a:outerShdw>
                </a:effectLst>
              </a:rPr>
            </a:br>
            <a:r>
              <a:rPr lang="de-DE" sz="3600" b="1" dirty="0">
                <a:effectLst>
                  <a:outerShdw blurRad="38100" dist="38100" dir="2700000" algn="tl">
                    <a:srgbClr val="000000">
                      <a:alpha val="43137"/>
                    </a:srgbClr>
                  </a:outerShdw>
                </a:effectLst>
              </a:rPr>
              <a:t>in </a:t>
            </a:r>
            <a:r>
              <a:rPr lang="de-DE" sz="3600" b="1" dirty="0" err="1">
                <a:effectLst>
                  <a:outerShdw blurRad="38100" dist="38100" dir="2700000" algn="tl">
                    <a:srgbClr val="000000">
                      <a:alpha val="43137"/>
                    </a:srgbClr>
                  </a:outerShdw>
                </a:effectLst>
              </a:rPr>
              <a:t>Lengmoos</a:t>
            </a:r>
            <a:endParaRPr lang="de-DE"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842859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20724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788024" y="274638"/>
            <a:ext cx="3898776" cy="1143000"/>
          </a:xfrm>
        </p:spPr>
        <p:txBody>
          <a:bodyPr/>
          <a:lstStyle/>
          <a:p>
            <a:pPr algn="r"/>
            <a:r>
              <a:rPr lang="de-DE" dirty="0"/>
              <a:t>Erdpyramiden</a:t>
            </a:r>
          </a:p>
        </p:txBody>
      </p:sp>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72008" y="1084176"/>
            <a:ext cx="6012160" cy="4509120"/>
          </a:xfrm>
          <a:prstGeom prst="rect">
            <a:avLst/>
          </a:prstGeom>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341103" y="2208244"/>
            <a:ext cx="4727509" cy="3545632"/>
          </a:xfrm>
          <a:prstGeom prst="rect">
            <a:avLst/>
          </a:prstGeom>
        </p:spPr>
      </p:pic>
    </p:spTree>
    <p:extLst>
      <p:ext uri="{BB962C8B-B14F-4D97-AF65-F5344CB8AC3E}">
        <p14:creationId xmlns:p14="http://schemas.microsoft.com/office/powerpoint/2010/main" val="131975928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85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5373688"/>
            <a:ext cx="8353425" cy="1285875"/>
          </a:xfrm>
        </p:spPr>
        <p:txBody>
          <a:bodyPr>
            <a:noAutofit/>
          </a:bodyPr>
          <a:lstStyle/>
          <a:p>
            <a:pPr algn="l"/>
            <a:r>
              <a:rPr lang="de-DE" sz="2400" b="1" dirty="0">
                <a:solidFill>
                  <a:schemeClr val="bg1"/>
                </a:solidFill>
                <a:latin typeface="+mn-lt"/>
              </a:rPr>
              <a:t>Mit dem Nachtzug in Bozen angekommen: </a:t>
            </a:r>
            <a:br>
              <a:rPr lang="de-DE" sz="2400" b="1" dirty="0">
                <a:solidFill>
                  <a:schemeClr val="bg1"/>
                </a:solidFill>
                <a:latin typeface="+mn-lt"/>
              </a:rPr>
            </a:br>
            <a:r>
              <a:rPr lang="de-DE" sz="2400" b="1" dirty="0">
                <a:solidFill>
                  <a:schemeClr val="bg1"/>
                </a:solidFill>
                <a:latin typeface="+mn-lt"/>
              </a:rPr>
              <a:t>Samstag Mittag – gleich geht‘s los nach Oberbozen !</a:t>
            </a:r>
          </a:p>
        </p:txBody>
      </p:sp>
      <p:sp>
        <p:nvSpPr>
          <p:cNvPr id="3" name="Textfeld 2"/>
          <p:cNvSpPr txBox="1"/>
          <p:nvPr/>
        </p:nvSpPr>
        <p:spPr>
          <a:xfrm>
            <a:off x="251520" y="332656"/>
            <a:ext cx="1919180" cy="923330"/>
          </a:xfrm>
          <a:prstGeom prst="rect">
            <a:avLst/>
          </a:prstGeom>
          <a:noFill/>
        </p:spPr>
        <p:txBody>
          <a:bodyPr wrap="none" rtlCol="0">
            <a:spAutoFit/>
          </a:bodyPr>
          <a:lstStyle/>
          <a:p>
            <a:r>
              <a:rPr lang="de-DE" sz="5400" b="1" dirty="0">
                <a:solidFill>
                  <a:schemeClr val="bg1"/>
                </a:solidFill>
                <a:effectLst>
                  <a:outerShdw blurRad="38100" dist="38100" dir="2700000" algn="tl">
                    <a:srgbClr val="000000">
                      <a:alpha val="43137"/>
                    </a:srgbClr>
                  </a:outerShdw>
                </a:effectLst>
              </a:rPr>
              <a:t>1. Tag</a:t>
            </a:r>
          </a:p>
        </p:txBody>
      </p:sp>
    </p:spTree>
    <p:extLst>
      <p:ext uri="{BB962C8B-B14F-4D97-AF65-F5344CB8AC3E}">
        <p14:creationId xmlns:p14="http://schemas.microsoft.com/office/powerpoint/2010/main" val="4163954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689013" y="935723"/>
            <a:ext cx="4248472" cy="3186355"/>
          </a:xfrm>
          <a:prstGeom prst="rect">
            <a:avLst/>
          </a:prstGeom>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51548" y="1151747"/>
            <a:ext cx="5976664" cy="4482499"/>
          </a:xfrm>
          <a:prstGeom prst="rect">
            <a:avLst/>
          </a:prstGeom>
        </p:spPr>
      </p:pic>
      <p:sp useBgFill="1">
        <p:nvSpPr>
          <p:cNvPr id="2" name="Titel 1"/>
          <p:cNvSpPr>
            <a:spLocks noGrp="1"/>
          </p:cNvSpPr>
          <p:nvPr>
            <p:ph type="title"/>
          </p:nvPr>
        </p:nvSpPr>
        <p:spPr>
          <a:xfrm>
            <a:off x="3923929" y="4941168"/>
            <a:ext cx="4784031" cy="1143000"/>
          </a:xfrm>
          <a:ln w="12700">
            <a:solidFill>
              <a:srgbClr val="000000"/>
            </a:solidFill>
          </a:ln>
        </p:spPr>
        <p:txBody>
          <a:bodyPr>
            <a:normAutofit fontScale="90000"/>
          </a:bodyPr>
          <a:lstStyle/>
          <a:p>
            <a:pPr algn="l"/>
            <a:r>
              <a:rPr lang="de-DE" sz="2800" b="1" dirty="0"/>
              <a:t>Pause bei den Erdpyramiden –</a:t>
            </a:r>
            <a:br>
              <a:rPr lang="de-DE" sz="2800" b="1" dirty="0"/>
            </a:br>
            <a:r>
              <a:rPr lang="de-DE" sz="2800" b="1" dirty="0"/>
              <a:t>und im Hexenwald !</a:t>
            </a:r>
          </a:p>
        </p:txBody>
      </p:sp>
    </p:spTree>
    <p:extLst>
      <p:ext uri="{BB962C8B-B14F-4D97-AF65-F5344CB8AC3E}">
        <p14:creationId xmlns:p14="http://schemas.microsoft.com/office/powerpoint/2010/main" val="364307281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20072" y="332656"/>
            <a:ext cx="3250704" cy="1143000"/>
          </a:xfrm>
        </p:spPr>
        <p:txBody>
          <a:bodyPr/>
          <a:lstStyle/>
          <a:p>
            <a:pPr algn="r"/>
            <a:r>
              <a:rPr lang="de-DE" b="1" dirty="0">
                <a:solidFill>
                  <a:schemeClr val="bg1"/>
                </a:solidFill>
              </a:rPr>
              <a:t>Maria Saal</a:t>
            </a:r>
          </a:p>
        </p:txBody>
      </p:sp>
    </p:spTree>
    <p:extLst>
      <p:ext uri="{BB962C8B-B14F-4D97-AF65-F5344CB8AC3E}">
        <p14:creationId xmlns:p14="http://schemas.microsoft.com/office/powerpoint/2010/main" val="186800465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781771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763688" y="332656"/>
            <a:ext cx="7149480" cy="1143000"/>
          </a:xfrm>
        </p:spPr>
        <p:txBody>
          <a:bodyPr>
            <a:normAutofit fontScale="90000"/>
          </a:bodyPr>
          <a:lstStyle/>
          <a:p>
            <a:pPr algn="r"/>
            <a:r>
              <a:rPr lang="de-DE" b="1" dirty="0"/>
              <a:t>Schutzmantelmadonna</a:t>
            </a:r>
            <a:br>
              <a:rPr lang="de-DE" b="1" dirty="0"/>
            </a:br>
            <a:r>
              <a:rPr lang="de-DE" b="1" dirty="0"/>
              <a:t>- modern</a:t>
            </a:r>
          </a:p>
        </p:txBody>
      </p:sp>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052736"/>
            <a:ext cx="6207760" cy="5044440"/>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96942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67944" y="5811986"/>
            <a:ext cx="1584176" cy="929382"/>
          </a:xfrm>
        </p:spPr>
        <p:txBody>
          <a:bodyPr>
            <a:normAutofit/>
          </a:bodyPr>
          <a:lstStyle/>
          <a:p>
            <a:r>
              <a:rPr lang="de-DE" dirty="0"/>
              <a:t> Sella</a:t>
            </a:r>
          </a:p>
        </p:txBody>
      </p:sp>
      <p:sp>
        <p:nvSpPr>
          <p:cNvPr id="3" name="Textfeld 2"/>
          <p:cNvSpPr txBox="1"/>
          <p:nvPr/>
        </p:nvSpPr>
        <p:spPr>
          <a:xfrm>
            <a:off x="1259632" y="5690746"/>
            <a:ext cx="3528392" cy="646331"/>
          </a:xfrm>
          <a:prstGeom prst="rect">
            <a:avLst/>
          </a:prstGeom>
          <a:noFill/>
        </p:spPr>
        <p:txBody>
          <a:bodyPr wrap="square" rtlCol="0">
            <a:spAutoFit/>
          </a:bodyPr>
          <a:lstStyle/>
          <a:p>
            <a:r>
              <a:rPr lang="de-DE" b="1" dirty="0">
                <a:solidFill>
                  <a:schemeClr val="bg1"/>
                </a:solidFill>
              </a:rPr>
              <a:t>Was wären Endokrinologen ohne die….</a:t>
            </a:r>
          </a:p>
        </p:txBody>
      </p:sp>
    </p:spTree>
    <p:extLst>
      <p:ext uri="{BB962C8B-B14F-4D97-AF65-F5344CB8AC3E}">
        <p14:creationId xmlns:p14="http://schemas.microsoft.com/office/powerpoint/2010/main" val="1822776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Tree>
    <p:extLst>
      <p:ext uri="{BB962C8B-B14F-4D97-AF65-F5344CB8AC3E}">
        <p14:creationId xmlns:p14="http://schemas.microsoft.com/office/powerpoint/2010/main" val="196168636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480624" y="5157192"/>
            <a:ext cx="7663376" cy="1143000"/>
          </a:xfrm>
        </p:spPr>
        <p:txBody>
          <a:bodyPr/>
          <a:lstStyle/>
          <a:p>
            <a:r>
              <a:rPr lang="de-DE" b="1" dirty="0">
                <a:solidFill>
                  <a:schemeClr val="bg1"/>
                </a:solidFill>
                <a:effectLst>
                  <a:outerShdw blurRad="38100" dist="38100" dir="2700000" algn="tl">
                    <a:srgbClr val="000000">
                      <a:alpha val="43137"/>
                    </a:srgbClr>
                  </a:outerShdw>
                </a:effectLst>
              </a:rPr>
              <a:t>Das Rittner- Horn Haus</a:t>
            </a:r>
          </a:p>
        </p:txBody>
      </p:sp>
      <p:pic>
        <p:nvPicPr>
          <p:cNvPr id="3" name="Grafi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999990">
            <a:off x="683567" y="733183"/>
            <a:ext cx="2245491" cy="1377387"/>
          </a:xfrm>
          <a:prstGeom prst="rect">
            <a:avLst/>
          </a:prstGeom>
        </p:spPr>
      </p:pic>
    </p:spTree>
    <p:extLst>
      <p:ext uri="{BB962C8B-B14F-4D97-AF65-F5344CB8AC3E}">
        <p14:creationId xmlns:p14="http://schemas.microsoft.com/office/powerpoint/2010/main" val="401480342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feld 3"/>
          <p:cNvSpPr txBox="1"/>
          <p:nvPr/>
        </p:nvSpPr>
        <p:spPr>
          <a:xfrm rot="20448663">
            <a:off x="6539336" y="4331644"/>
            <a:ext cx="1352717" cy="523220"/>
          </a:xfrm>
          <a:prstGeom prst="rect">
            <a:avLst/>
          </a:prstGeom>
          <a:noFill/>
        </p:spPr>
        <p:txBody>
          <a:bodyPr wrap="square" rtlCol="0">
            <a:spAutoFit/>
          </a:bodyPr>
          <a:lstStyle/>
          <a:p>
            <a:r>
              <a:rPr lang="de-DE" sz="2800" b="1" dirty="0">
                <a:solidFill>
                  <a:schemeClr val="bg1"/>
                </a:solidFill>
                <a:effectLst>
                  <a:outerShdw blurRad="38100" dist="38100" dir="2700000" algn="tl">
                    <a:srgbClr val="000000">
                      <a:alpha val="43137"/>
                    </a:srgbClr>
                  </a:outerShdw>
                </a:effectLst>
              </a:rPr>
              <a:t>Marita</a:t>
            </a:r>
          </a:p>
        </p:txBody>
      </p:sp>
      <p:sp>
        <p:nvSpPr>
          <p:cNvPr id="5" name="Textfeld 4"/>
          <p:cNvSpPr txBox="1"/>
          <p:nvPr/>
        </p:nvSpPr>
        <p:spPr>
          <a:xfrm rot="20810703">
            <a:off x="3970696" y="4350424"/>
            <a:ext cx="1296144" cy="523220"/>
          </a:xfrm>
          <a:prstGeom prst="rect">
            <a:avLst/>
          </a:prstGeom>
          <a:noFill/>
        </p:spPr>
        <p:txBody>
          <a:bodyPr wrap="square" rtlCol="0">
            <a:spAutoFit/>
          </a:bodyPr>
          <a:lstStyle/>
          <a:p>
            <a:r>
              <a:rPr lang="de-DE" sz="2800" b="1" dirty="0">
                <a:solidFill>
                  <a:schemeClr val="bg1"/>
                </a:solidFill>
                <a:effectLst>
                  <a:outerShdw blurRad="38100" dist="38100" dir="2700000" algn="tl">
                    <a:srgbClr val="000000">
                      <a:alpha val="43137"/>
                    </a:srgbClr>
                  </a:outerShdw>
                </a:effectLst>
              </a:rPr>
              <a:t>Peter</a:t>
            </a:r>
          </a:p>
        </p:txBody>
      </p:sp>
      <p:sp>
        <p:nvSpPr>
          <p:cNvPr id="6" name="Textfeld 5"/>
          <p:cNvSpPr txBox="1"/>
          <p:nvPr/>
        </p:nvSpPr>
        <p:spPr>
          <a:xfrm rot="21004837">
            <a:off x="5135369" y="4669363"/>
            <a:ext cx="887777" cy="523220"/>
          </a:xfrm>
          <a:prstGeom prst="rect">
            <a:avLst/>
          </a:prstGeom>
          <a:noFill/>
        </p:spPr>
        <p:txBody>
          <a:bodyPr wrap="square" rtlCol="0">
            <a:spAutoFit/>
          </a:bodyPr>
          <a:lstStyle/>
          <a:p>
            <a:r>
              <a:rPr lang="de-DE" sz="2800" b="1" dirty="0">
                <a:solidFill>
                  <a:schemeClr val="bg1"/>
                </a:solidFill>
                <a:effectLst>
                  <a:outerShdw blurRad="38100" dist="38100" dir="2700000" algn="tl">
                    <a:srgbClr val="000000">
                      <a:alpha val="43137"/>
                    </a:srgbClr>
                  </a:outerShdw>
                </a:effectLst>
              </a:rPr>
              <a:t>Kea</a:t>
            </a:r>
          </a:p>
        </p:txBody>
      </p:sp>
      <p:sp>
        <p:nvSpPr>
          <p:cNvPr id="7" name="Textfeld 6"/>
          <p:cNvSpPr txBox="1"/>
          <p:nvPr/>
        </p:nvSpPr>
        <p:spPr>
          <a:xfrm rot="21198680">
            <a:off x="7613417" y="2744281"/>
            <a:ext cx="1300987" cy="523220"/>
          </a:xfrm>
          <a:prstGeom prst="rect">
            <a:avLst/>
          </a:prstGeom>
          <a:noFill/>
        </p:spPr>
        <p:txBody>
          <a:bodyPr wrap="square" rtlCol="0">
            <a:spAutoFit/>
          </a:bodyPr>
          <a:lstStyle/>
          <a:p>
            <a:r>
              <a:rPr lang="de-DE" sz="2800" b="1" dirty="0">
                <a:solidFill>
                  <a:schemeClr val="bg1"/>
                </a:solidFill>
                <a:effectLst>
                  <a:outerShdw blurRad="38100" dist="38100" dir="2700000" algn="tl">
                    <a:srgbClr val="000000">
                      <a:alpha val="43137"/>
                    </a:srgbClr>
                  </a:outerShdw>
                </a:effectLst>
              </a:rPr>
              <a:t>Klaus</a:t>
            </a:r>
          </a:p>
        </p:txBody>
      </p:sp>
      <p:sp>
        <p:nvSpPr>
          <p:cNvPr id="8" name="Textfeld 7"/>
          <p:cNvSpPr txBox="1"/>
          <p:nvPr/>
        </p:nvSpPr>
        <p:spPr>
          <a:xfrm rot="21119113">
            <a:off x="2004906" y="4341007"/>
            <a:ext cx="1431212" cy="523220"/>
          </a:xfrm>
          <a:prstGeom prst="rect">
            <a:avLst/>
          </a:prstGeom>
          <a:noFill/>
        </p:spPr>
        <p:txBody>
          <a:bodyPr wrap="square" rtlCol="0">
            <a:spAutoFit/>
          </a:bodyPr>
          <a:lstStyle/>
          <a:p>
            <a:r>
              <a:rPr lang="de-DE" sz="2800" b="1" dirty="0">
                <a:solidFill>
                  <a:schemeClr val="bg1"/>
                </a:solidFill>
                <a:effectLst>
                  <a:outerShdw blurRad="38100" dist="38100" dir="2700000" algn="tl">
                    <a:srgbClr val="000000">
                      <a:alpha val="43137"/>
                    </a:srgbClr>
                  </a:outerShdw>
                </a:effectLst>
              </a:rPr>
              <a:t>Andrea</a:t>
            </a:r>
          </a:p>
        </p:txBody>
      </p:sp>
    </p:spTree>
    <p:extLst>
      <p:ext uri="{BB962C8B-B14F-4D97-AF65-F5344CB8AC3E}">
        <p14:creationId xmlns:p14="http://schemas.microsoft.com/office/powerpoint/2010/main" val="246940245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feil nach unten 5"/>
          <p:cNvSpPr/>
          <p:nvPr/>
        </p:nvSpPr>
        <p:spPr>
          <a:xfrm rot="2103507">
            <a:off x="5454014" y="421143"/>
            <a:ext cx="297519" cy="1554059"/>
          </a:xfrm>
          <a:prstGeom prst="downArrow">
            <a:avLst>
              <a:gd name="adj1" fmla="val 50000"/>
              <a:gd name="adj2" fmla="val 139192"/>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6068489" y="750220"/>
            <a:ext cx="2517741" cy="369332"/>
          </a:xfrm>
          <a:prstGeom prst="rect">
            <a:avLst/>
          </a:prstGeom>
          <a:noFill/>
        </p:spPr>
        <p:txBody>
          <a:bodyPr wrap="none" rtlCol="0">
            <a:spAutoFit/>
          </a:bodyPr>
          <a:lstStyle/>
          <a:p>
            <a:r>
              <a:rPr lang="de-DE" b="1" dirty="0">
                <a:solidFill>
                  <a:schemeClr val="bg1"/>
                </a:solidFill>
              </a:rPr>
              <a:t>Peter , unser Wander-</a:t>
            </a:r>
          </a:p>
        </p:txBody>
      </p:sp>
      <p:pic>
        <p:nvPicPr>
          <p:cNvPr id="9" name="Grafi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10217">
            <a:off x="8526983" y="657940"/>
            <a:ext cx="504083" cy="923227"/>
          </a:xfrm>
          <a:prstGeom prst="rect">
            <a:avLst/>
          </a:prstGeom>
        </p:spPr>
      </p:pic>
    </p:spTree>
    <p:extLst>
      <p:ext uri="{BB962C8B-B14F-4D97-AF65-F5344CB8AC3E}">
        <p14:creationId xmlns:p14="http://schemas.microsoft.com/office/powerpoint/2010/main" val="30877882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033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11560" y="5517232"/>
            <a:ext cx="8229600" cy="1143000"/>
          </a:xfrm>
          <a:solidFill>
            <a:schemeClr val="bg1">
              <a:alpha val="30000"/>
            </a:schemeClr>
          </a:solidFill>
          <a:effectLst>
            <a:glow>
              <a:schemeClr val="accent1">
                <a:alpha val="40000"/>
              </a:schemeClr>
            </a:glow>
            <a:softEdge rad="114300"/>
          </a:effectLst>
        </p:spPr>
        <p:txBody>
          <a:bodyPr anchor="t" anchorCtr="0">
            <a:normAutofit/>
          </a:bodyPr>
          <a:lstStyle/>
          <a:p>
            <a:pPr algn="l"/>
            <a:r>
              <a:rPr lang="de-DE" sz="3200" b="1" dirty="0">
                <a:effectLst>
                  <a:outerShdw blurRad="38100" dist="38100" dir="2700000" algn="tl">
                    <a:srgbClr val="000000">
                      <a:alpha val="43137"/>
                    </a:srgbClr>
                  </a:outerShdw>
                </a:effectLst>
                <a:latin typeface="Calisto MT" panose="02040603050505030304" pitchFamily="18" charset="0"/>
              </a:rPr>
              <a:t>1000 Meter bergauf – 30°:</a:t>
            </a:r>
            <a:br>
              <a:rPr lang="de-DE" sz="3200" b="1" dirty="0">
                <a:effectLst>
                  <a:outerShdw blurRad="38100" dist="38100" dir="2700000" algn="tl">
                    <a:srgbClr val="000000">
                      <a:alpha val="43137"/>
                    </a:srgbClr>
                  </a:outerShdw>
                </a:effectLst>
                <a:latin typeface="Calisto MT" panose="02040603050505030304" pitchFamily="18" charset="0"/>
              </a:rPr>
            </a:br>
            <a:r>
              <a:rPr lang="de-DE" sz="3200" b="1" dirty="0">
                <a:effectLst>
                  <a:outerShdw blurRad="38100" dist="38100" dir="2700000" algn="tl">
                    <a:srgbClr val="000000">
                      <a:alpha val="43137"/>
                    </a:srgbClr>
                  </a:outerShdw>
                </a:effectLst>
                <a:latin typeface="Calisto MT" panose="02040603050505030304" pitchFamily="18" charset="0"/>
              </a:rPr>
              <a:t>auf nach Oberbozen in die Sommerfrische </a:t>
            </a:r>
          </a:p>
        </p:txBody>
      </p:sp>
    </p:spTree>
    <p:extLst>
      <p:ext uri="{BB962C8B-B14F-4D97-AF65-F5344CB8AC3E}">
        <p14:creationId xmlns:p14="http://schemas.microsoft.com/office/powerpoint/2010/main" val="58006626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565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113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t="-3922"/>
          <a:stretch/>
        </p:blipFill>
        <p:spPr>
          <a:xfrm rot="5400000">
            <a:off x="125506" y="3488102"/>
            <a:ext cx="3132348" cy="2880320"/>
          </a:xfrm>
          <a:prstGeom prst="rect">
            <a:avLst/>
          </a:prstGeom>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3" y="238712"/>
            <a:ext cx="3910316" cy="2932737"/>
          </a:xfrm>
          <a:prstGeom prst="rect">
            <a:avLst/>
          </a:prstGeom>
        </p:spPr>
      </p:pic>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5858" y="3336493"/>
            <a:ext cx="4068807" cy="3051605"/>
          </a:xfrm>
          <a:prstGeom prst="rect">
            <a:avLst/>
          </a:prstGeom>
        </p:spPr>
      </p:pic>
      <p:sp>
        <p:nvSpPr>
          <p:cNvPr id="6" name="Textfeld 5"/>
          <p:cNvSpPr txBox="1"/>
          <p:nvPr/>
        </p:nvSpPr>
        <p:spPr>
          <a:xfrm>
            <a:off x="4325148" y="266531"/>
            <a:ext cx="4639341" cy="2862322"/>
          </a:xfrm>
          <a:prstGeom prst="rect">
            <a:avLst/>
          </a:prstGeom>
          <a:noFill/>
        </p:spPr>
        <p:txBody>
          <a:bodyPr wrap="square" rtlCol="0">
            <a:spAutoFit/>
          </a:bodyPr>
          <a:lstStyle/>
          <a:p>
            <a:r>
              <a:rPr lang="de-DE" b="1" dirty="0"/>
              <a:t>Unser Abendmenü im Rittner Haus</a:t>
            </a:r>
          </a:p>
          <a:p>
            <a:endParaRPr lang="de-DE" dirty="0"/>
          </a:p>
          <a:p>
            <a:r>
              <a:rPr lang="de-DE" dirty="0"/>
              <a:t>Peters Ausschreibung: </a:t>
            </a:r>
            <a:br>
              <a:rPr lang="de-DE" dirty="0"/>
            </a:br>
            <a:r>
              <a:rPr lang="de-DE" dirty="0"/>
              <a:t>„ </a:t>
            </a:r>
            <a:r>
              <a:rPr lang="de-DE" i="1" dirty="0"/>
              <a:t>Genusstour</a:t>
            </a:r>
            <a:r>
              <a:rPr lang="de-DE" dirty="0"/>
              <a:t> – es wird bei der hervorragenden</a:t>
            </a:r>
          </a:p>
          <a:p>
            <a:r>
              <a:rPr lang="de-DE" dirty="0"/>
              <a:t>Südtiroler Küche schwierig, die abends zu sich genommenen Kalorien  auf den Tagsesetappen wieder zu verbrauchen ….“</a:t>
            </a:r>
            <a:br>
              <a:rPr lang="de-DE" dirty="0"/>
            </a:br>
            <a:r>
              <a:rPr lang="de-DE" dirty="0"/>
              <a:t>( und nicht nur, wenn wir  mit der </a:t>
            </a:r>
          </a:p>
          <a:p>
            <a:r>
              <a:rPr lang="de-DE" dirty="0"/>
              <a:t>Seilbahn  fahren…).</a:t>
            </a:r>
          </a:p>
        </p:txBody>
      </p:sp>
    </p:spTree>
    <p:extLst>
      <p:ext uri="{BB962C8B-B14F-4D97-AF65-F5344CB8AC3E}">
        <p14:creationId xmlns:p14="http://schemas.microsoft.com/office/powerpoint/2010/main" val="2511683313"/>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1520" y="128050"/>
            <a:ext cx="1954560" cy="1143000"/>
          </a:xfrm>
        </p:spPr>
        <p:txBody>
          <a:bodyPr/>
          <a:lstStyle/>
          <a:p>
            <a:pPr algn="r"/>
            <a:r>
              <a:rPr lang="de-DE" b="1" dirty="0"/>
              <a:t>3. Tag</a:t>
            </a:r>
          </a:p>
        </p:txBody>
      </p:sp>
      <p:sp>
        <p:nvSpPr>
          <p:cNvPr id="3" name="Textfeld 2"/>
          <p:cNvSpPr txBox="1"/>
          <p:nvPr/>
        </p:nvSpPr>
        <p:spPr>
          <a:xfrm>
            <a:off x="539552" y="1271051"/>
            <a:ext cx="4845494" cy="830997"/>
          </a:xfrm>
          <a:prstGeom prst="rect">
            <a:avLst/>
          </a:prstGeom>
          <a:noFill/>
        </p:spPr>
        <p:txBody>
          <a:bodyPr wrap="none" rtlCol="0">
            <a:spAutoFit/>
          </a:bodyPr>
          <a:lstStyle/>
          <a:p>
            <a:r>
              <a:rPr lang="de-DE" sz="2400" dirty="0"/>
              <a:t>Über die Sarner Scharte </a:t>
            </a:r>
            <a:br>
              <a:rPr lang="de-DE" sz="2400" dirty="0"/>
            </a:br>
            <a:r>
              <a:rPr lang="de-DE" sz="2400" dirty="0"/>
              <a:t>und das Totenkirchl zur Stöfflhütte</a:t>
            </a:r>
          </a:p>
        </p:txBody>
      </p:sp>
    </p:spTree>
    <p:extLst>
      <p:ext uri="{BB962C8B-B14F-4D97-AF65-F5344CB8AC3E}">
        <p14:creationId xmlns:p14="http://schemas.microsoft.com/office/powerpoint/2010/main" val="685445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86596"/>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58650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55101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32664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el 1"/>
          <p:cNvSpPr txBox="1">
            <a:spLocks/>
          </p:cNvSpPr>
          <p:nvPr/>
        </p:nvSpPr>
        <p:spPr>
          <a:xfrm>
            <a:off x="179512" y="5445224"/>
            <a:ext cx="339472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solidFill>
                  <a:schemeClr val="bg1"/>
                </a:solidFill>
              </a:rPr>
              <a:t>„ Fladenpilze“</a:t>
            </a:r>
          </a:p>
        </p:txBody>
      </p:sp>
    </p:spTree>
    <p:extLst>
      <p:ext uri="{BB962C8B-B14F-4D97-AF65-F5344CB8AC3E}">
        <p14:creationId xmlns:p14="http://schemas.microsoft.com/office/powerpoint/2010/main" val="335412093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81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67371" y="980728"/>
            <a:ext cx="3610744" cy="1143000"/>
          </a:xfrm>
        </p:spPr>
        <p:txBody>
          <a:bodyPr>
            <a:noAutofit/>
          </a:bodyPr>
          <a:lstStyle/>
          <a:p>
            <a:r>
              <a:rPr lang="de-DE" sz="3200" dirty="0"/>
              <a:t>Auf dem Weg zur Sarner Scharte</a:t>
            </a:r>
          </a:p>
        </p:txBody>
      </p:sp>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448440" y="1019383"/>
            <a:ext cx="6108171" cy="4581128"/>
          </a:xfrm>
          <a:prstGeom prst="rect">
            <a:avLst/>
          </a:prstGeom>
          <a:ln w="44450">
            <a:solidFill>
              <a:schemeClr val="bg1"/>
            </a:solidFill>
          </a:ln>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3068960"/>
            <a:ext cx="3707904" cy="2780928"/>
          </a:xfrm>
          <a:prstGeom prst="rect">
            <a:avLst/>
          </a:prstGeom>
          <a:ln w="44450">
            <a:solidFill>
              <a:schemeClr val="bg1"/>
            </a:solidFill>
          </a:ln>
        </p:spPr>
      </p:pic>
    </p:spTree>
    <p:extLst>
      <p:ext uri="{BB962C8B-B14F-4D97-AF65-F5344CB8AC3E}">
        <p14:creationId xmlns:p14="http://schemas.microsoft.com/office/powerpoint/2010/main" val="291771881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5733256"/>
            <a:ext cx="4752528" cy="936104"/>
          </a:xfrm>
        </p:spPr>
        <p:txBody>
          <a:bodyPr>
            <a:normAutofit/>
          </a:bodyPr>
          <a:lstStyle/>
          <a:p>
            <a:pPr marL="0" indent="0">
              <a:buNone/>
            </a:pPr>
            <a:r>
              <a:rPr lang="de-DE" sz="4000" b="1" dirty="0">
                <a:solidFill>
                  <a:schemeClr val="bg1"/>
                </a:solidFill>
                <a:latin typeface="Calisto MT" panose="02040603050505030304" pitchFamily="18" charset="0"/>
                <a:ea typeface="Batang" panose="02030600000101010101" pitchFamily="18" charset="-127"/>
                <a:cs typeface="Estrangelo Edessa" panose="03080600000000000000" pitchFamily="66" charset="0"/>
              </a:rPr>
              <a:t>Blick auf Bozen</a:t>
            </a:r>
          </a:p>
        </p:txBody>
      </p:sp>
    </p:spTree>
    <p:extLst>
      <p:ext uri="{BB962C8B-B14F-4D97-AF65-F5344CB8AC3E}">
        <p14:creationId xmlns:p14="http://schemas.microsoft.com/office/powerpoint/2010/main" val="177161707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6481" y="5517232"/>
            <a:ext cx="2962672" cy="1143000"/>
          </a:xfrm>
        </p:spPr>
        <p:txBody>
          <a:bodyPr>
            <a:normAutofit/>
          </a:bodyPr>
          <a:lstStyle/>
          <a:p>
            <a:r>
              <a:rPr lang="de-DE" sz="3200" dirty="0">
                <a:solidFill>
                  <a:schemeClr val="bg1"/>
                </a:solidFill>
              </a:rPr>
              <a:t>Biwak an der Sarner Scharte</a:t>
            </a:r>
          </a:p>
        </p:txBody>
      </p:sp>
    </p:spTree>
    <p:extLst>
      <p:ext uri="{BB962C8B-B14F-4D97-AF65-F5344CB8AC3E}">
        <p14:creationId xmlns:p14="http://schemas.microsoft.com/office/powerpoint/2010/main" val="5444475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54144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929361"/>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541412"/>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7838"/>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94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44524" y="1160748"/>
            <a:ext cx="6048672" cy="4536504"/>
          </a:xfrm>
          <a:prstGeom prst="rect">
            <a:avLst/>
          </a:prstGeom>
        </p:spPr>
      </p:pic>
      <p:sp>
        <p:nvSpPr>
          <p:cNvPr id="3" name="Textfeld 2"/>
          <p:cNvSpPr txBox="1"/>
          <p:nvPr/>
        </p:nvSpPr>
        <p:spPr>
          <a:xfrm>
            <a:off x="5796136" y="5437966"/>
            <a:ext cx="2433808" cy="523220"/>
          </a:xfrm>
          <a:prstGeom prst="rect">
            <a:avLst/>
          </a:prstGeom>
          <a:noFill/>
        </p:spPr>
        <p:txBody>
          <a:bodyPr wrap="none" rtlCol="0">
            <a:spAutoFit/>
          </a:bodyPr>
          <a:lstStyle/>
          <a:p>
            <a:r>
              <a:rPr lang="de-DE" sz="2800" dirty="0">
                <a:effectLst>
                  <a:outerShdw blurRad="38100" dist="38100" dir="2700000" algn="tl">
                    <a:srgbClr val="000000">
                      <a:alpha val="43137"/>
                    </a:srgbClr>
                  </a:outerShdw>
                </a:effectLst>
              </a:rPr>
              <a:t>Sarner Scharte</a:t>
            </a:r>
          </a:p>
        </p:txBody>
      </p:sp>
    </p:spTree>
    <p:extLst>
      <p:ext uri="{BB962C8B-B14F-4D97-AF65-F5344CB8AC3E}">
        <p14:creationId xmlns:p14="http://schemas.microsoft.com/office/powerpoint/2010/main" val="2637171101"/>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508104" y="5229200"/>
            <a:ext cx="3322712" cy="1143000"/>
          </a:xfrm>
        </p:spPr>
        <p:txBody>
          <a:bodyPr>
            <a:normAutofit/>
          </a:bodyPr>
          <a:lstStyle/>
          <a:p>
            <a:r>
              <a:rPr lang="de-DE" sz="2800" b="1" dirty="0">
                <a:solidFill>
                  <a:schemeClr val="bg1"/>
                </a:solidFill>
              </a:rPr>
              <a:t>Abstieg zum Totensee</a:t>
            </a:r>
          </a:p>
        </p:txBody>
      </p:sp>
    </p:spTree>
    <p:extLst>
      <p:ext uri="{BB962C8B-B14F-4D97-AF65-F5344CB8AC3E}">
        <p14:creationId xmlns:p14="http://schemas.microsoft.com/office/powerpoint/2010/main" val="884882830"/>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2895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2068" y="1073213"/>
            <a:ext cx="6300192" cy="4725144"/>
          </a:xfrm>
          <a:prstGeom prst="rect">
            <a:avLst/>
          </a:prstGeom>
        </p:spPr>
      </p:pic>
      <p:sp>
        <p:nvSpPr>
          <p:cNvPr id="4" name="Textfeld 3"/>
          <p:cNvSpPr txBox="1"/>
          <p:nvPr/>
        </p:nvSpPr>
        <p:spPr>
          <a:xfrm>
            <a:off x="6156176" y="5373217"/>
            <a:ext cx="2666436" cy="830997"/>
          </a:xfrm>
          <a:prstGeom prst="rect">
            <a:avLst/>
          </a:prstGeom>
          <a:noFill/>
        </p:spPr>
        <p:txBody>
          <a:bodyPr wrap="none" rtlCol="0">
            <a:spAutoFit/>
          </a:bodyPr>
          <a:lstStyle/>
          <a:p>
            <a:r>
              <a:rPr lang="de-DE" sz="2400" dirty="0"/>
              <a:t>Das Totenkirchl</a:t>
            </a:r>
          </a:p>
          <a:p>
            <a:r>
              <a:rPr lang="de-DE" sz="2400" dirty="0"/>
              <a:t> - Wallfahrtskirche</a:t>
            </a:r>
          </a:p>
        </p:txBody>
      </p:sp>
    </p:spTree>
    <p:extLst>
      <p:ext uri="{BB962C8B-B14F-4D97-AF65-F5344CB8AC3E}">
        <p14:creationId xmlns:p14="http://schemas.microsoft.com/office/powerpoint/2010/main" val="203221452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04504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179513" y="5902875"/>
            <a:ext cx="8822865" cy="646331"/>
          </a:xfrm>
          <a:prstGeom prst="rect">
            <a:avLst/>
          </a:prstGeom>
          <a:noFill/>
        </p:spPr>
        <p:txBody>
          <a:bodyPr wrap="none" rtlCol="0">
            <a:spAutoFit/>
          </a:bodyPr>
          <a:lstStyle/>
          <a:p>
            <a:r>
              <a:rPr lang="de-DE" sz="3600" dirty="0">
                <a:solidFill>
                  <a:schemeClr val="bg1"/>
                </a:solidFill>
                <a:latin typeface="Calisto MT" panose="02040603050505030304" pitchFamily="18" charset="0"/>
              </a:rPr>
              <a:t>… und etwas höher: mit  Blick auf die Etsch</a:t>
            </a:r>
          </a:p>
        </p:txBody>
      </p:sp>
    </p:spTree>
    <p:extLst>
      <p:ext uri="{BB962C8B-B14F-4D97-AF65-F5344CB8AC3E}">
        <p14:creationId xmlns:p14="http://schemas.microsoft.com/office/powerpoint/2010/main" val="422197968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5301208"/>
            <a:ext cx="4392488" cy="1143000"/>
          </a:xfrm>
        </p:spPr>
        <p:txBody>
          <a:bodyPr>
            <a:normAutofit/>
          </a:bodyPr>
          <a:lstStyle/>
          <a:p>
            <a:r>
              <a:rPr lang="de-DE" dirty="0">
                <a:solidFill>
                  <a:schemeClr val="bg1"/>
                </a:solidFill>
              </a:rPr>
              <a:t>Stöffl- Hütte</a:t>
            </a:r>
          </a:p>
        </p:txBody>
      </p:sp>
    </p:spTree>
    <p:extLst>
      <p:ext uri="{BB962C8B-B14F-4D97-AF65-F5344CB8AC3E}">
        <p14:creationId xmlns:p14="http://schemas.microsoft.com/office/powerpoint/2010/main" val="279294071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14400" y="5301208"/>
            <a:ext cx="8229600" cy="1143000"/>
          </a:xfrm>
        </p:spPr>
        <p:txBody>
          <a:bodyPr>
            <a:normAutofit fontScale="90000"/>
          </a:bodyPr>
          <a:lstStyle/>
          <a:p>
            <a:r>
              <a:rPr lang="de-DE" sz="2800" dirty="0">
                <a:solidFill>
                  <a:schemeClr val="bg1"/>
                </a:solidFill>
              </a:rPr>
              <a:t>.. Weit ab von jeder Zivilisation… hoch in den Bergen…. </a:t>
            </a:r>
            <a:br>
              <a:rPr lang="de-DE" sz="2800" dirty="0">
                <a:solidFill>
                  <a:schemeClr val="bg1"/>
                </a:solidFill>
              </a:rPr>
            </a:br>
            <a:r>
              <a:rPr lang="de-DE" sz="2800" dirty="0">
                <a:solidFill>
                  <a:schemeClr val="bg1"/>
                </a:solidFill>
              </a:rPr>
              <a:t>…. bei urtümlichem Leben…</a:t>
            </a:r>
          </a:p>
        </p:txBody>
      </p:sp>
    </p:spTree>
    <p:extLst>
      <p:ext uri="{BB962C8B-B14F-4D97-AF65-F5344CB8AC3E}">
        <p14:creationId xmlns:p14="http://schemas.microsoft.com/office/powerpoint/2010/main" val="113358492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72200" y="4797152"/>
            <a:ext cx="2170584" cy="1143000"/>
          </a:xfrm>
        </p:spPr>
        <p:txBody>
          <a:bodyPr>
            <a:normAutofit/>
          </a:bodyPr>
          <a:lstStyle/>
          <a:p>
            <a:r>
              <a:rPr lang="de-DE" sz="5400" b="1" dirty="0">
                <a:solidFill>
                  <a:schemeClr val="bg1"/>
                </a:solidFill>
              </a:rPr>
              <a:t>4.</a:t>
            </a:r>
            <a:r>
              <a:rPr lang="de-DE" sz="5400" dirty="0">
                <a:solidFill>
                  <a:schemeClr val="bg1"/>
                </a:solidFill>
              </a:rPr>
              <a:t> </a:t>
            </a:r>
            <a:r>
              <a:rPr lang="de-DE" sz="5400" b="1" dirty="0">
                <a:solidFill>
                  <a:schemeClr val="bg1"/>
                </a:solidFill>
              </a:rPr>
              <a:t>Tag</a:t>
            </a:r>
          </a:p>
        </p:txBody>
      </p:sp>
      <p:sp>
        <p:nvSpPr>
          <p:cNvPr id="3" name="Textfeld 2"/>
          <p:cNvSpPr txBox="1"/>
          <p:nvPr/>
        </p:nvSpPr>
        <p:spPr>
          <a:xfrm>
            <a:off x="2483769" y="5862464"/>
            <a:ext cx="6109749" cy="461665"/>
          </a:xfrm>
          <a:prstGeom prst="rect">
            <a:avLst/>
          </a:prstGeom>
          <a:noFill/>
        </p:spPr>
        <p:txBody>
          <a:bodyPr wrap="none" rtlCol="0">
            <a:spAutoFit/>
          </a:bodyPr>
          <a:lstStyle/>
          <a:p>
            <a:r>
              <a:rPr lang="de-DE" sz="2400" dirty="0">
                <a:solidFill>
                  <a:schemeClr val="bg1"/>
                </a:solidFill>
                <a:effectLst>
                  <a:outerShdw blurRad="38100" dist="38100" dir="2700000" algn="tl">
                    <a:srgbClr val="000000">
                      <a:alpha val="43137"/>
                    </a:srgbClr>
                  </a:outerShdw>
                </a:effectLst>
              </a:rPr>
              <a:t>Über die Jocherer Alm zum Latzfonser Kreuz</a:t>
            </a:r>
          </a:p>
        </p:txBody>
      </p:sp>
    </p:spTree>
    <p:extLst>
      <p:ext uri="{BB962C8B-B14F-4D97-AF65-F5344CB8AC3E}">
        <p14:creationId xmlns:p14="http://schemas.microsoft.com/office/powerpoint/2010/main" val="1074459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658571">
            <a:off x="6174153" y="3904074"/>
            <a:ext cx="2627417" cy="2387945"/>
          </a:xfrm>
          <a:prstGeom prst="ellipse">
            <a:avLst/>
          </a:prstGeom>
          <a:ln w="63500" cap="rnd">
            <a:no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536" y="4293096"/>
            <a:ext cx="3024336" cy="2268252"/>
          </a:xfrm>
          <a:prstGeom prst="ellipse">
            <a:avLst/>
          </a:prstGeom>
          <a:ln w="63500" cap="rnd">
            <a:no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4413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200" fill="hold"/>
                                        <p:tgtEl>
                                          <p:spTgt spid="4"/>
                                        </p:tgtEl>
                                        <p:attrNameLst>
                                          <p:attrName>ppt_w</p:attrName>
                                        </p:attrNameLst>
                                      </p:cBhvr>
                                      <p:tavLst>
                                        <p:tav tm="0">
                                          <p:val>
                                            <p:fltVal val="0"/>
                                          </p:val>
                                        </p:tav>
                                        <p:tav tm="100000">
                                          <p:val>
                                            <p:strVal val="#ppt_w"/>
                                          </p:val>
                                        </p:tav>
                                      </p:tavLst>
                                    </p:anim>
                                    <p:anim calcmode="lin" valueType="num">
                                      <p:cBhvr>
                                        <p:cTn id="8" dur="2200" fill="hold"/>
                                        <p:tgtEl>
                                          <p:spTgt spid="4"/>
                                        </p:tgtEl>
                                        <p:attrNameLst>
                                          <p:attrName>ppt_h</p:attrName>
                                        </p:attrNameLst>
                                      </p:cBhvr>
                                      <p:tavLst>
                                        <p:tav tm="0">
                                          <p:val>
                                            <p:fltVal val="0"/>
                                          </p:val>
                                        </p:tav>
                                        <p:tav tm="100000">
                                          <p:val>
                                            <p:strVal val="#ppt_h"/>
                                          </p:val>
                                        </p:tav>
                                      </p:tavLst>
                                    </p:anim>
                                    <p:animEffect transition="in" filter="fade">
                                      <p:cBhvr>
                                        <p:cTn id="9" dur="2200"/>
                                        <p:tgtEl>
                                          <p:spTgt spid="4"/>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2250" fill="hold"/>
                                        <p:tgtEl>
                                          <p:spTgt spid="3"/>
                                        </p:tgtEl>
                                        <p:attrNameLst>
                                          <p:attrName>ppt_w</p:attrName>
                                        </p:attrNameLst>
                                      </p:cBhvr>
                                      <p:tavLst>
                                        <p:tav tm="0">
                                          <p:val>
                                            <p:fltVal val="0"/>
                                          </p:val>
                                        </p:tav>
                                        <p:tav tm="100000">
                                          <p:val>
                                            <p:strVal val="#ppt_w"/>
                                          </p:val>
                                        </p:tav>
                                      </p:tavLst>
                                    </p:anim>
                                    <p:anim calcmode="lin" valueType="num">
                                      <p:cBhvr>
                                        <p:cTn id="13" dur="2250" fill="hold"/>
                                        <p:tgtEl>
                                          <p:spTgt spid="3"/>
                                        </p:tgtEl>
                                        <p:attrNameLst>
                                          <p:attrName>ppt_h</p:attrName>
                                        </p:attrNameLst>
                                      </p:cBhvr>
                                      <p:tavLst>
                                        <p:tav tm="0">
                                          <p:val>
                                            <p:fltVal val="0"/>
                                          </p:val>
                                        </p:tav>
                                        <p:tav tm="100000">
                                          <p:val>
                                            <p:strVal val="#ppt_h"/>
                                          </p:val>
                                        </p:tav>
                                      </p:tavLst>
                                    </p:anim>
                                    <p:animEffect transition="in" filter="fade">
                                      <p:cBhvr>
                                        <p:cTn id="14"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99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63375" y="939770"/>
            <a:ext cx="6465808" cy="4849356"/>
          </a:xfrm>
          <a:prstGeom prst="rect">
            <a:avLst/>
          </a:prstGeom>
          <a:ln w="34925" cap="sq">
            <a:solidFill>
              <a:schemeClr val="bg1"/>
            </a:solidFill>
            <a:miter lim="800000"/>
          </a:ln>
          <a:effectLst>
            <a:outerShdw blurRad="609600" dist="38100" dir="8100000" sx="107000" sy="107000" algn="tr" rotWithShape="0">
              <a:prstClr val="black">
                <a:alpha val="40000"/>
              </a:prstClr>
            </a:outerShdw>
          </a:effectLst>
        </p:spPr>
      </p:pic>
      <p:sp>
        <p:nvSpPr>
          <p:cNvPr id="4" name="Textfeld 3"/>
          <p:cNvSpPr txBox="1"/>
          <p:nvPr/>
        </p:nvSpPr>
        <p:spPr>
          <a:xfrm>
            <a:off x="6300192" y="4509120"/>
            <a:ext cx="2299860" cy="1754326"/>
          </a:xfrm>
          <a:prstGeom prst="rect">
            <a:avLst/>
          </a:prstGeom>
          <a:solidFill>
            <a:schemeClr val="bg1">
              <a:lumMod val="75000"/>
            </a:schemeClr>
          </a:solidFill>
          <a:effectLst>
            <a:glow rad="660400">
              <a:schemeClr val="bg1">
                <a:lumMod val="65000"/>
                <a:alpha val="50000"/>
              </a:schemeClr>
            </a:glow>
            <a:softEdge rad="533400"/>
          </a:effectLst>
        </p:spPr>
        <p:txBody>
          <a:bodyPr wrap="none" rtlCol="0">
            <a:spAutoFit/>
          </a:bodyPr>
          <a:lstStyle/>
          <a:p>
            <a:r>
              <a:rPr lang="de-DE" sz="3600" dirty="0">
                <a:effectLst>
                  <a:outerShdw blurRad="38100" dist="38100" dir="2700000" algn="tl">
                    <a:srgbClr val="000000">
                      <a:alpha val="43137"/>
                    </a:srgbClr>
                  </a:outerShdw>
                </a:effectLst>
              </a:rPr>
              <a:t>Hütte</a:t>
            </a:r>
            <a:br>
              <a:rPr lang="de-DE" sz="3600" dirty="0">
                <a:effectLst>
                  <a:outerShdw blurRad="38100" dist="38100" dir="2700000" algn="tl">
                    <a:srgbClr val="000000">
                      <a:alpha val="43137"/>
                    </a:srgbClr>
                  </a:outerShdw>
                </a:effectLst>
              </a:rPr>
            </a:br>
            <a:r>
              <a:rPr lang="de-DE" sz="3600" dirty="0">
                <a:effectLst>
                  <a:outerShdw blurRad="38100" dist="38100" dir="2700000" algn="tl">
                    <a:srgbClr val="000000">
                      <a:alpha val="43137"/>
                    </a:srgbClr>
                  </a:outerShdw>
                </a:effectLst>
              </a:rPr>
              <a:t>Latzfonser</a:t>
            </a:r>
            <a:br>
              <a:rPr lang="de-DE" sz="3600" dirty="0">
                <a:effectLst>
                  <a:outerShdw blurRad="38100" dist="38100" dir="2700000" algn="tl">
                    <a:srgbClr val="000000">
                      <a:alpha val="43137"/>
                    </a:srgbClr>
                  </a:outerShdw>
                </a:effectLst>
              </a:rPr>
            </a:br>
            <a:r>
              <a:rPr lang="de-DE" sz="3600" dirty="0">
                <a:effectLst>
                  <a:outerShdw blurRad="38100" dist="38100" dir="2700000" algn="tl">
                    <a:srgbClr val="000000">
                      <a:alpha val="43137"/>
                    </a:srgbClr>
                  </a:outerShdw>
                </a:effectLst>
              </a:rPr>
              <a:t> Kreuz</a:t>
            </a:r>
          </a:p>
        </p:txBody>
      </p:sp>
    </p:spTree>
    <p:extLst>
      <p:ext uri="{BB962C8B-B14F-4D97-AF65-F5344CB8AC3E}">
        <p14:creationId xmlns:p14="http://schemas.microsoft.com/office/powerpoint/2010/main" val="1684020747"/>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742623"/>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6000">
              <a:schemeClr val="bg1">
                <a:lumMod val="95000"/>
              </a:schemeClr>
            </a:gs>
            <a:gs pos="100000">
              <a:schemeClr val="bg1">
                <a:lumMod val="75000"/>
              </a:schemeClr>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4567664" y="1129080"/>
            <a:ext cx="4572000" cy="3123168"/>
          </a:xfrm>
          <a:prstGeom prst="rect">
            <a:avLst/>
          </a:prstGeom>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0942" y="1401184"/>
            <a:ext cx="5667895" cy="4250921"/>
          </a:xfrm>
          <a:prstGeom prst="rect">
            <a:avLst/>
          </a:prstGeom>
        </p:spPr>
      </p:pic>
      <p:sp>
        <p:nvSpPr>
          <p:cNvPr id="5" name="Textfeld 4"/>
          <p:cNvSpPr txBox="1"/>
          <p:nvPr/>
        </p:nvSpPr>
        <p:spPr>
          <a:xfrm>
            <a:off x="5076056" y="5333782"/>
            <a:ext cx="3915816" cy="1200329"/>
          </a:xfrm>
          <a:prstGeom prst="rect">
            <a:avLst/>
          </a:prstGeom>
          <a:noFill/>
          <a:effectLst>
            <a:glow>
              <a:schemeClr val="accent1"/>
            </a:glow>
            <a:softEdge rad="0"/>
          </a:effectLst>
        </p:spPr>
        <p:txBody>
          <a:bodyPr wrap="square" rtlCol="0">
            <a:spAutoFit/>
          </a:bodyPr>
          <a:lstStyle/>
          <a:p>
            <a:r>
              <a:rPr lang="de-DE" sz="2400" b="1" dirty="0"/>
              <a:t>Bei dem Wetter schickt man noch nicht mal die Esel vor die Tür ….</a:t>
            </a:r>
          </a:p>
        </p:txBody>
      </p:sp>
    </p:spTree>
    <p:extLst>
      <p:ext uri="{BB962C8B-B14F-4D97-AF65-F5344CB8AC3E}">
        <p14:creationId xmlns:p14="http://schemas.microsoft.com/office/powerpoint/2010/main" val="3894206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86354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473356"/>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2686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773093"/>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651078"/>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858011" y="851924"/>
            <a:ext cx="6864085" cy="5148064"/>
          </a:xfrm>
          <a:prstGeom prst="rect">
            <a:avLst/>
          </a:prstGeom>
        </p:spPr>
      </p:pic>
      <p:sp>
        <p:nvSpPr>
          <p:cNvPr id="2" name="Titel 1"/>
          <p:cNvSpPr>
            <a:spLocks noGrp="1"/>
          </p:cNvSpPr>
          <p:nvPr>
            <p:ph type="title"/>
          </p:nvPr>
        </p:nvSpPr>
        <p:spPr>
          <a:xfrm>
            <a:off x="5436096" y="4653137"/>
            <a:ext cx="3466728" cy="1786210"/>
          </a:xfrm>
        </p:spPr>
        <p:txBody>
          <a:bodyPr>
            <a:normAutofit fontScale="90000"/>
          </a:bodyPr>
          <a:lstStyle/>
          <a:p>
            <a:r>
              <a:rPr lang="de-DE" sz="3200" dirty="0"/>
              <a:t>… und dann kam doch noch mal kurz die Sonne raus…</a:t>
            </a: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408799" y="1024170"/>
            <a:ext cx="3803915" cy="2852936"/>
          </a:xfrm>
          <a:prstGeom prst="rect">
            <a:avLst/>
          </a:prstGeom>
        </p:spPr>
      </p:pic>
    </p:spTree>
    <p:extLst>
      <p:ext uri="{BB962C8B-B14F-4D97-AF65-F5344CB8AC3E}">
        <p14:creationId xmlns:p14="http://schemas.microsoft.com/office/powerpoint/2010/main" val="4292570807"/>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993325"/>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26186"/>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1520" y="5301208"/>
            <a:ext cx="3034680" cy="1143000"/>
          </a:xfrm>
        </p:spPr>
        <p:txBody>
          <a:bodyPr>
            <a:normAutofit fontScale="90000"/>
          </a:bodyPr>
          <a:lstStyle/>
          <a:p>
            <a:r>
              <a:rPr lang="de-DE" dirty="0">
                <a:solidFill>
                  <a:schemeClr val="bg1"/>
                </a:solidFill>
              </a:rPr>
              <a:t>Heiligkreuz auf Ritzlar </a:t>
            </a:r>
          </a:p>
        </p:txBody>
      </p:sp>
      <p:sp>
        <p:nvSpPr>
          <p:cNvPr id="3" name="Textfeld 2"/>
          <p:cNvSpPr txBox="1"/>
          <p:nvPr/>
        </p:nvSpPr>
        <p:spPr>
          <a:xfrm>
            <a:off x="3203848" y="188640"/>
            <a:ext cx="5760640" cy="5909310"/>
          </a:xfrm>
          <a:prstGeom prst="rect">
            <a:avLst/>
          </a:prstGeom>
          <a:solidFill>
            <a:schemeClr val="accent1">
              <a:lumMod val="20000"/>
              <a:lumOff val="80000"/>
            </a:schemeClr>
          </a:solidFill>
          <a:effectLst>
            <a:outerShdw blurRad="50800" dist="50800" dir="5400000" sx="1000" sy="1000" algn="ctr" rotWithShape="0">
              <a:srgbClr val="000000">
                <a:alpha val="43137"/>
              </a:srgbClr>
            </a:outerShdw>
          </a:effectLst>
          <a:scene3d>
            <a:camera prst="orthographicFront"/>
            <a:lightRig rig="morning" dir="t">
              <a:rot lat="0" lon="0" rev="0"/>
            </a:lightRig>
          </a:scene3d>
          <a:sp3d prstMaterial="translucentPowder"/>
        </p:spPr>
        <p:txBody>
          <a:bodyPr wrap="square" rtlCol="0">
            <a:spAutoFit/>
          </a:bodyPr>
          <a:lstStyle/>
          <a:p>
            <a:endParaRPr lang="de-DE" dirty="0"/>
          </a:p>
          <a:p>
            <a:r>
              <a:rPr lang="de-DE" dirty="0"/>
              <a:t>Erste Kulthandlungen an dem Platz, an dem seit 1743 das aussichtsreiche Kirchlein</a:t>
            </a:r>
          </a:p>
          <a:p>
            <a:r>
              <a:rPr lang="de-DE" dirty="0"/>
              <a:t>„Heiligkreuz auf Ritzlar“ steht, gehen wahrscheinlich bis in prähistorische Zeiten zurück. Wann genau die Menschen, die einmalige Aura dieses Ortes entdeckten, lässt sich heute nicht mehr sagen. Sicher ist: Der Weg zum Latzfonser Kreuz (2.311 m), dem höchsten Wallfahrtsort Südtirols, an der Südseite der Kassianspitze ist der älteste Pilgerweg Südtirols.</a:t>
            </a:r>
            <a:br>
              <a:rPr lang="de-DE" dirty="0"/>
            </a:br>
            <a:r>
              <a:rPr lang="de-DE" dirty="0"/>
              <a:t/>
            </a:r>
            <a:br>
              <a:rPr lang="de-DE" dirty="0"/>
            </a:br>
            <a:r>
              <a:rPr lang="de-DE" dirty="0"/>
              <a:t>Das nahe der kleinen Höhenkirche gelegene Schutzhaus in 2.305 Meter hat in den vergangenen Jahrhunderten so manchem Pilger und Wanderer Schutz und Zuflucht geboten.</a:t>
            </a:r>
            <a:br>
              <a:rPr lang="de-DE" dirty="0"/>
            </a:br>
            <a:r>
              <a:rPr lang="de-DE" dirty="0"/>
              <a:t/>
            </a:r>
            <a:br>
              <a:rPr lang="de-DE" dirty="0"/>
            </a:br>
            <a:r>
              <a:rPr lang="de-DE" dirty="0"/>
              <a:t>Allerlei wundersame Geschichten ranken sich um diesen gesegneten Ort. So soll beispielsweise der „Schwarze Herrgott“ zu Beginn des 18. Jahrhunderts durch Kopfschütteln selbst den Platz bestimmt haben, an dem das Kruzifix errichtet werden sollte</a:t>
            </a:r>
            <a:endParaRPr lang="de-DE" dirty="0">
              <a:effectLst/>
            </a:endParaRPr>
          </a:p>
        </p:txBody>
      </p:sp>
    </p:spTree>
    <p:extLst>
      <p:ext uri="{BB962C8B-B14F-4D97-AF65-F5344CB8AC3E}">
        <p14:creationId xmlns:p14="http://schemas.microsoft.com/office/powerpoint/2010/main" val="516064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600"/>
                                        <p:tgtEl>
                                          <p:spTgt spid="3"/>
                                        </p:tgtEl>
                                      </p:cBhvr>
                                    </p:animEffect>
                                    <p:set>
                                      <p:cBhvr>
                                        <p:cTn id="12" dur="1" fill="hold">
                                          <p:stCondLst>
                                            <p:cond delay="15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7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32523" y="1076248"/>
            <a:ext cx="5952661" cy="4464496"/>
          </a:xfrm>
          <a:prstGeom prst="rect">
            <a:avLst/>
          </a:prstGeom>
        </p:spPr>
      </p:pic>
      <p:pic>
        <p:nvPicPr>
          <p:cNvPr id="6" name="Grafik 5"/>
          <p:cNvPicPr>
            <a:picLocks noChangeAspect="1"/>
          </p:cNvPicPr>
          <p:nvPr/>
        </p:nvPicPr>
        <p:blipFill>
          <a:blip r:embed="rId3" cstate="email">
            <a:graysc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rot="5400000">
            <a:off x="5314647" y="3190411"/>
            <a:ext cx="3275856" cy="2456892"/>
          </a:xfrm>
          <a:prstGeom prst="rect">
            <a:avLst/>
          </a:prstGeom>
        </p:spPr>
      </p:pic>
    </p:spTree>
    <p:extLst>
      <p:ext uri="{BB962C8B-B14F-4D97-AF65-F5344CB8AC3E}">
        <p14:creationId xmlns:p14="http://schemas.microsoft.com/office/powerpoint/2010/main" val="240530114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386843"/>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204315"/>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842478"/>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44850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594142"/>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338545" y="4653136"/>
            <a:ext cx="2376264" cy="923330"/>
          </a:xfrm>
          <a:prstGeom prst="rect">
            <a:avLst/>
          </a:prstGeom>
          <a:noFill/>
        </p:spPr>
        <p:txBody>
          <a:bodyPr wrap="square" rtlCol="0">
            <a:spAutoFit/>
          </a:bodyPr>
          <a:lstStyle/>
          <a:p>
            <a:r>
              <a:rPr lang="de-DE" sz="4800" dirty="0">
                <a:solidFill>
                  <a:srgbClr val="FFFFFF"/>
                </a:solidFill>
              </a:rPr>
              <a:t>5. </a:t>
            </a:r>
            <a:r>
              <a:rPr lang="de-DE" sz="5400" dirty="0">
                <a:solidFill>
                  <a:srgbClr val="FFFFFF"/>
                </a:solidFill>
              </a:rPr>
              <a:t>Tag</a:t>
            </a:r>
          </a:p>
        </p:txBody>
      </p:sp>
      <p:sp>
        <p:nvSpPr>
          <p:cNvPr id="4" name="Textfeld 3"/>
          <p:cNvSpPr txBox="1"/>
          <p:nvPr/>
        </p:nvSpPr>
        <p:spPr>
          <a:xfrm>
            <a:off x="342881" y="5747484"/>
            <a:ext cx="5437964" cy="830997"/>
          </a:xfrm>
          <a:prstGeom prst="rect">
            <a:avLst/>
          </a:prstGeom>
          <a:noFill/>
        </p:spPr>
        <p:txBody>
          <a:bodyPr wrap="none" rtlCol="0">
            <a:spAutoFit/>
          </a:bodyPr>
          <a:lstStyle/>
          <a:p>
            <a:r>
              <a:rPr lang="de-DE" sz="2400" dirty="0">
                <a:solidFill>
                  <a:schemeClr val="bg1"/>
                </a:solidFill>
              </a:rPr>
              <a:t>Über die Fortschellscharte </a:t>
            </a:r>
            <a:br>
              <a:rPr lang="de-DE" sz="2400" dirty="0">
                <a:solidFill>
                  <a:schemeClr val="bg1"/>
                </a:solidFill>
              </a:rPr>
            </a:br>
            <a:r>
              <a:rPr lang="de-DE" sz="2400" dirty="0">
                <a:solidFill>
                  <a:schemeClr val="bg1"/>
                </a:solidFill>
              </a:rPr>
              <a:t>und das Tellerjoch zur Marburger Hütte</a:t>
            </a:r>
          </a:p>
        </p:txBody>
      </p:sp>
    </p:spTree>
    <p:extLst>
      <p:ext uri="{BB962C8B-B14F-4D97-AF65-F5344CB8AC3E}">
        <p14:creationId xmlns:p14="http://schemas.microsoft.com/office/powerpoint/2010/main" val="132102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73140"/>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93759"/>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487307"/>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6115"/>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180350"/>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3837896" y="4653136"/>
            <a:ext cx="5112568" cy="1815882"/>
          </a:xfrm>
          <a:prstGeom prst="rect">
            <a:avLst/>
          </a:prstGeom>
          <a:noFill/>
        </p:spPr>
        <p:txBody>
          <a:bodyPr wrap="square" rtlCol="0">
            <a:spAutoFit/>
          </a:bodyPr>
          <a:lstStyle/>
          <a:p>
            <a:r>
              <a:rPr lang="de-DE" sz="2800" dirty="0">
                <a:solidFill>
                  <a:schemeClr val="bg1"/>
                </a:solidFill>
              </a:rPr>
              <a:t>...wenn ich schon keine Gämsen und Steinböcke zu Gesicht bekomme, muss ich eben Haflinger und Kühe knipsen…..</a:t>
            </a:r>
          </a:p>
        </p:txBody>
      </p:sp>
    </p:spTree>
    <p:extLst>
      <p:ext uri="{BB962C8B-B14F-4D97-AF65-F5344CB8AC3E}">
        <p14:creationId xmlns:p14="http://schemas.microsoft.com/office/powerpoint/2010/main" val="3524079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79512" y="5373216"/>
            <a:ext cx="8229600" cy="1143000"/>
          </a:xfrm>
        </p:spPr>
        <p:txBody>
          <a:bodyPr>
            <a:noAutofit/>
          </a:bodyPr>
          <a:lstStyle/>
          <a:p>
            <a:pPr algn="l"/>
            <a:r>
              <a:rPr lang="de-DE" b="1" dirty="0">
                <a:solidFill>
                  <a:schemeClr val="bg1"/>
                </a:solidFill>
              </a:rPr>
              <a:t>Flaggerscharten- Hütte oder</a:t>
            </a:r>
            <a:br>
              <a:rPr lang="de-DE" b="1" dirty="0">
                <a:solidFill>
                  <a:schemeClr val="bg1"/>
                </a:solidFill>
              </a:rPr>
            </a:br>
            <a:r>
              <a:rPr lang="de-DE" b="1" dirty="0">
                <a:solidFill>
                  <a:schemeClr val="bg1"/>
                </a:solidFill>
              </a:rPr>
              <a:t>Marburger Hütte</a:t>
            </a:r>
          </a:p>
        </p:txBody>
      </p:sp>
    </p:spTree>
    <p:extLst>
      <p:ext uri="{BB962C8B-B14F-4D97-AF65-F5344CB8AC3E}">
        <p14:creationId xmlns:p14="http://schemas.microsoft.com/office/powerpoint/2010/main" val="3966810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515027"/>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06935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31982" y="1132181"/>
            <a:ext cx="5820139" cy="436510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833029" y="1295763"/>
            <a:ext cx="4248472" cy="3186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5691490"/>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2393885"/>
            <a:ext cx="3672408" cy="2754306"/>
          </a:xfrm>
          <a:prstGeom prst="rect">
            <a:avLst/>
          </a:prstGeom>
          <a:effectLst>
            <a:glow>
              <a:schemeClr val="accent1"/>
            </a:glow>
          </a:effectLst>
        </p:spPr>
      </p:pic>
      <p:pic>
        <p:nvPicPr>
          <p:cNvPr id="3" name="Grafik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2040" y="3771038"/>
            <a:ext cx="3744416" cy="2808312"/>
          </a:xfrm>
          <a:prstGeom prst="rect">
            <a:avLst/>
          </a:prstGeom>
          <a:effectLst>
            <a:glow>
              <a:schemeClr val="accent1"/>
            </a:glow>
          </a:effectLst>
        </p:spPr>
      </p:pic>
      <p:sp>
        <p:nvSpPr>
          <p:cNvPr id="5" name="Textfeld 4"/>
          <p:cNvSpPr txBox="1"/>
          <p:nvPr/>
        </p:nvSpPr>
        <p:spPr>
          <a:xfrm>
            <a:off x="184275" y="5364373"/>
            <a:ext cx="4393051" cy="1384995"/>
          </a:xfrm>
          <a:prstGeom prst="rect">
            <a:avLst/>
          </a:prstGeom>
          <a:noFill/>
          <a:ln>
            <a:solidFill>
              <a:srgbClr val="FFC000"/>
            </a:solidFill>
          </a:ln>
          <a:effectLst>
            <a:glow>
              <a:schemeClr val="accent1">
                <a:satMod val="175000"/>
              </a:schemeClr>
            </a:glow>
            <a:softEdge rad="482600"/>
          </a:effectLst>
        </p:spPr>
        <p:txBody>
          <a:bodyPr wrap="square" rtlCol="0">
            <a:spAutoFit/>
          </a:bodyPr>
          <a:lstStyle/>
          <a:p>
            <a:r>
              <a:rPr lang="de-DE" sz="2800" b="1" dirty="0">
                <a:effectLst>
                  <a:outerShdw blurRad="38100" dist="38100" dir="2700000" algn="tl">
                    <a:srgbClr val="000000">
                      <a:alpha val="43137"/>
                    </a:srgbClr>
                  </a:outerShdw>
                </a:effectLst>
              </a:rPr>
              <a:t>Bei so einem Wetter:  was bleibt denn außer Wein und heißem Tee ? </a:t>
            </a:r>
          </a:p>
        </p:txBody>
      </p:sp>
    </p:spTree>
    <p:extLst>
      <p:ext uri="{BB962C8B-B14F-4D97-AF65-F5344CB8AC3E}">
        <p14:creationId xmlns:p14="http://schemas.microsoft.com/office/powerpoint/2010/main" val="3606417885"/>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084168" y="4293096"/>
            <a:ext cx="2386608" cy="1143000"/>
          </a:xfrm>
          <a:solidFill>
            <a:schemeClr val="bg1">
              <a:alpha val="49000"/>
            </a:schemeClr>
          </a:solidFill>
          <a:effectLst>
            <a:softEdge rad="165100"/>
          </a:effectLst>
        </p:spPr>
        <p:txBody>
          <a:bodyPr/>
          <a:lstStyle/>
          <a:p>
            <a:r>
              <a:rPr lang="de-DE" b="1" dirty="0"/>
              <a:t>6. Tag</a:t>
            </a:r>
          </a:p>
        </p:txBody>
      </p:sp>
      <p:sp>
        <p:nvSpPr>
          <p:cNvPr id="3" name="Textfeld 2"/>
          <p:cNvSpPr txBox="1"/>
          <p:nvPr/>
        </p:nvSpPr>
        <p:spPr>
          <a:xfrm>
            <a:off x="3635896" y="5733257"/>
            <a:ext cx="4494564" cy="646331"/>
          </a:xfrm>
          <a:prstGeom prst="rect">
            <a:avLst/>
          </a:prstGeom>
          <a:solidFill>
            <a:schemeClr val="bg1">
              <a:alpha val="47000"/>
            </a:schemeClr>
          </a:solidFill>
          <a:effectLst>
            <a:glow rad="279400">
              <a:schemeClr val="bg1">
                <a:alpha val="46000"/>
              </a:schemeClr>
            </a:glow>
            <a:softEdge rad="38100"/>
          </a:effectLst>
        </p:spPr>
        <p:txBody>
          <a:bodyPr wrap="none" rtlCol="0">
            <a:spAutoFit/>
          </a:bodyPr>
          <a:lstStyle/>
          <a:p>
            <a:r>
              <a:rPr lang="de-DE" b="1" dirty="0"/>
              <a:t>„Guckt mal aus dem Fenster:  SCHNEE !!</a:t>
            </a:r>
          </a:p>
          <a:p>
            <a:r>
              <a:rPr lang="de-DE" b="1" dirty="0"/>
              <a:t>(zur Erinnerung: Juli,  nur 2436m)</a:t>
            </a:r>
          </a:p>
        </p:txBody>
      </p:sp>
    </p:spTree>
    <p:extLst>
      <p:ext uri="{BB962C8B-B14F-4D97-AF65-F5344CB8AC3E}">
        <p14:creationId xmlns:p14="http://schemas.microsoft.com/office/powerpoint/2010/main" val="2228182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6000">
              <a:schemeClr val="bg1">
                <a:lumMod val="65000"/>
              </a:schemeClr>
            </a:gs>
            <a:gs pos="99000">
              <a:schemeClr val="bg1">
                <a:lumMod val="85000"/>
              </a:schemeClr>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79538" y="1295764"/>
            <a:ext cx="5400602" cy="4050452"/>
          </a:xfrm>
          <a:prstGeom prst="rect">
            <a:avLst/>
          </a:prstGeom>
          <a:ln w="22225">
            <a:solidFill>
              <a:schemeClr val="bg1"/>
            </a:solidFill>
          </a:ln>
          <a:effectLst>
            <a:softEdge rad="165100"/>
          </a:effectLst>
        </p:spPr>
      </p:pic>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058455" y="1854314"/>
            <a:ext cx="5260496" cy="3945372"/>
          </a:xfrm>
          <a:prstGeom prst="rect">
            <a:avLst/>
          </a:prstGeom>
          <a:ln w="31750">
            <a:solidFill>
              <a:schemeClr val="bg1"/>
            </a:solidFill>
          </a:ln>
          <a:effectLst>
            <a:softEdge rad="127000"/>
          </a:effectLst>
        </p:spPr>
      </p:pic>
    </p:spTree>
    <p:extLst>
      <p:ext uri="{BB962C8B-B14F-4D97-AF65-F5344CB8AC3E}">
        <p14:creationId xmlns:p14="http://schemas.microsoft.com/office/powerpoint/2010/main" val="23460073"/>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feld 3"/>
          <p:cNvSpPr txBox="1"/>
          <p:nvPr/>
        </p:nvSpPr>
        <p:spPr>
          <a:xfrm>
            <a:off x="2627784" y="5877273"/>
            <a:ext cx="6120680" cy="707886"/>
          </a:xfrm>
          <a:prstGeom prst="rect">
            <a:avLst/>
          </a:prstGeom>
          <a:solidFill>
            <a:schemeClr val="bg1">
              <a:alpha val="65000"/>
            </a:schemeClr>
          </a:solidFill>
          <a:effectLst>
            <a:softEdge rad="38100"/>
          </a:effectLst>
        </p:spPr>
        <p:txBody>
          <a:bodyPr wrap="square" rtlCol="0">
            <a:spAutoFit/>
          </a:bodyPr>
          <a:lstStyle/>
          <a:p>
            <a:r>
              <a:rPr lang="de-DE" sz="2000" b="1" dirty="0">
                <a:effectLst>
                  <a:outerShdw blurRad="38100" dist="38100" dir="2700000" algn="tl">
                    <a:srgbClr val="000000">
                      <a:alpha val="43137"/>
                    </a:srgbClr>
                  </a:outerShdw>
                </a:effectLst>
              </a:rPr>
              <a:t>Abstieg in Tal.... nach Dumholz und dann mit dem Bus zum Rabensteiner Hof ins Talfer-Tal</a:t>
            </a:r>
          </a:p>
        </p:txBody>
      </p:sp>
    </p:spTree>
    <p:extLst>
      <p:ext uri="{BB962C8B-B14F-4D97-AF65-F5344CB8AC3E}">
        <p14:creationId xmlns:p14="http://schemas.microsoft.com/office/powerpoint/2010/main" val="2315623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chemeClr val="accent3">
                <a:lumMod val="75000"/>
                <a:alpha val="60000"/>
              </a:schemeClr>
            </a:gs>
          </a:gsLst>
          <a:lin ang="5400000" scaled="0"/>
        </a:gra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98763" y="1101808"/>
            <a:ext cx="5759624" cy="4319719"/>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194935" y="1974269"/>
            <a:ext cx="5184576" cy="3888432"/>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4908439" y="267906"/>
            <a:ext cx="3369384" cy="830997"/>
          </a:xfrm>
          <a:prstGeom prst="rect">
            <a:avLst/>
          </a:prstGeom>
          <a:noFill/>
        </p:spPr>
        <p:txBody>
          <a:bodyPr wrap="none" rtlCol="0">
            <a:spAutoFit/>
          </a:bodyPr>
          <a:lstStyle/>
          <a:p>
            <a:r>
              <a:rPr lang="de-DE" sz="2400" b="1" dirty="0">
                <a:effectLst>
                  <a:outerShdw blurRad="38100" dist="38100" dir="2700000" algn="tl">
                    <a:srgbClr val="000000">
                      <a:alpha val="43137"/>
                    </a:srgbClr>
                  </a:outerShdw>
                </a:effectLst>
              </a:rPr>
              <a:t>Durch das Seebachtal </a:t>
            </a:r>
            <a:br>
              <a:rPr lang="de-DE" sz="2400" b="1" dirty="0">
                <a:effectLst>
                  <a:outerShdw blurRad="38100" dist="38100" dir="2700000" algn="tl">
                    <a:srgbClr val="000000">
                      <a:alpha val="43137"/>
                    </a:srgbClr>
                  </a:outerShdw>
                </a:effectLst>
              </a:rPr>
            </a:br>
            <a:r>
              <a:rPr lang="de-DE" sz="2400" b="1" dirty="0">
                <a:effectLst>
                  <a:outerShdw blurRad="38100" dist="38100" dir="2700000" algn="tl">
                    <a:srgbClr val="000000">
                      <a:alpha val="43137"/>
                    </a:srgbClr>
                  </a:outerShdw>
                </a:effectLst>
              </a:rPr>
              <a:t>nach Dumholz</a:t>
            </a:r>
          </a:p>
        </p:txBody>
      </p:sp>
      <p:sp>
        <p:nvSpPr>
          <p:cNvPr id="7" name="Textfeld 6"/>
          <p:cNvSpPr txBox="1"/>
          <p:nvPr/>
        </p:nvSpPr>
        <p:spPr>
          <a:xfrm>
            <a:off x="2483389" y="6218387"/>
            <a:ext cx="1832553" cy="584775"/>
          </a:xfrm>
          <a:prstGeom prst="rect">
            <a:avLst/>
          </a:prstGeom>
          <a:noFill/>
        </p:spPr>
        <p:txBody>
          <a:bodyPr wrap="none" rtlCol="0">
            <a:spAutoFit/>
          </a:bodyPr>
          <a:lstStyle/>
          <a:p>
            <a:r>
              <a:rPr lang="de-DE" sz="3200" b="1" dirty="0">
                <a:effectLst>
                  <a:outerShdw blurRad="38100" dist="38100" dir="2700000" algn="tl">
                    <a:srgbClr val="000000">
                      <a:alpha val="43137"/>
                    </a:srgbClr>
                  </a:outerShdw>
                </a:effectLst>
              </a:rPr>
              <a:t>Seebalm</a:t>
            </a:r>
          </a:p>
        </p:txBody>
      </p:sp>
    </p:spTree>
    <p:extLst>
      <p:ext uri="{BB962C8B-B14F-4D97-AF65-F5344CB8AC3E}">
        <p14:creationId xmlns:p14="http://schemas.microsoft.com/office/powerpoint/2010/main" val="1145252928"/>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98500" y="1000013"/>
            <a:ext cx="6408713" cy="4806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6156177" y="5567941"/>
            <a:ext cx="2633413" cy="523220"/>
          </a:xfrm>
          <a:prstGeom prst="rect">
            <a:avLst/>
          </a:prstGeom>
          <a:noFill/>
        </p:spPr>
        <p:txBody>
          <a:bodyPr wrap="none" rtlCol="0">
            <a:spAutoFit/>
          </a:bodyPr>
          <a:lstStyle/>
          <a:p>
            <a:r>
              <a:rPr lang="de-DE" sz="2800" b="1" dirty="0"/>
              <a:t>Im Seebalmtal</a:t>
            </a:r>
          </a:p>
        </p:txBody>
      </p:sp>
    </p:spTree>
    <p:extLst>
      <p:ext uri="{BB962C8B-B14F-4D97-AF65-F5344CB8AC3E}">
        <p14:creationId xmlns:p14="http://schemas.microsoft.com/office/powerpoint/2010/main" val="3192597434"/>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484142"/>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39552" y="5445225"/>
            <a:ext cx="4248472" cy="1066130"/>
          </a:xfrm>
        </p:spPr>
        <p:txBody>
          <a:bodyPr>
            <a:noAutofit/>
          </a:bodyPr>
          <a:lstStyle/>
          <a:p>
            <a:r>
              <a:rPr lang="de-DE" sz="3600" b="1" dirty="0"/>
              <a:t>Dumholzer See</a:t>
            </a:r>
          </a:p>
        </p:txBody>
      </p:sp>
    </p:spTree>
    <p:extLst>
      <p:ext uri="{BB962C8B-B14F-4D97-AF65-F5344CB8AC3E}">
        <p14:creationId xmlns:p14="http://schemas.microsoft.com/office/powerpoint/2010/main" val="4215271827"/>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769078"/>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9CB86E"/>
            </a:gs>
            <a:gs pos="72653">
              <a:schemeClr val="accent3">
                <a:lumMod val="40000"/>
                <a:lumOff val="60000"/>
              </a:schemeClr>
            </a:gs>
            <a:gs pos="0">
              <a:schemeClr val="accent3">
                <a:lumMod val="75000"/>
              </a:schemeClr>
            </a:gs>
            <a:gs pos="97000">
              <a:schemeClr val="accent3">
                <a:lumMod val="20000"/>
                <a:lumOff val="80000"/>
              </a:schemeClr>
            </a:gs>
          </a:gsLst>
          <a:lin ang="5400000" scaled="0"/>
        </a:gradFill>
        <a:effectLst/>
      </p:bgPr>
    </p:bg>
    <p:spTree>
      <p:nvGrpSpPr>
        <p:cNvPr id="1" name=""/>
        <p:cNvGrpSpPr/>
        <p:nvPr/>
      </p:nvGrpSpPr>
      <p:grpSpPr>
        <a:xfrm>
          <a:off x="0" y="0"/>
          <a:ext cx="0" cy="0"/>
          <a:chOff x="0" y="0"/>
          <a:chExt cx="0" cy="0"/>
        </a:xfrm>
      </p:grpSpPr>
      <p:sp>
        <p:nvSpPr>
          <p:cNvPr id="10" name="Textfeld 9"/>
          <p:cNvSpPr txBox="1"/>
          <p:nvPr/>
        </p:nvSpPr>
        <p:spPr>
          <a:xfrm>
            <a:off x="5004048" y="565031"/>
            <a:ext cx="4005515" cy="5507662"/>
          </a:xfrm>
          <a:prstGeom prst="rect">
            <a:avLst/>
          </a:prstGeom>
          <a:solidFill>
            <a:schemeClr val="accent6">
              <a:lumMod val="20000"/>
              <a:lumOff val="80000"/>
            </a:schemeClr>
          </a:solidFill>
          <a:ln w="19050">
            <a:solidFill>
              <a:schemeClr val="accent6">
                <a:lumMod val="50000"/>
              </a:schemeClr>
            </a:solidFill>
          </a:ln>
        </p:spPr>
        <p:txBody>
          <a:bodyPr wrap="square" rtlCol="0">
            <a:spAutoFit/>
          </a:bodyPr>
          <a:lstStyle/>
          <a:p>
            <a:pPr>
              <a:lnSpc>
                <a:spcPct val="115000"/>
              </a:lnSpc>
              <a:spcAft>
                <a:spcPts val="1000"/>
              </a:spcAft>
            </a:pPr>
            <a:r>
              <a:rPr lang="de-DE" dirty="0">
                <a:ea typeface="Calibri"/>
                <a:cs typeface="Times New Roman"/>
              </a:rPr>
              <a:t>Die Ursprünge der Kirche reichen wahrscheinlich in das 13. Jahrhundert zurück. Im Kircheninneren kamen 1986 großflächige und bestens erhaltene Fresken zum Vorschein: sie zeigen vor allem die Lebensgeschichte des Hl. Nikolaus und die Passionsgeschichte. Wahrscheinlich in der ersten Hälfte des 15. Jhdt. ausgemalt, wurden die Fresken in den Zeiten der Pest übertüncht. Eine derartige Freskenpracht ist für eine kleine Dorfkirche ungewöhnlich, daher die Vermutung, die Kirche müsse zumindest über einen längeren Zeitraum einer adeligen Familie gehört haben.</a:t>
            </a:r>
            <a:endParaRPr lang="de-DE" dirty="0">
              <a:effectLst/>
              <a:latin typeface="Calibri"/>
              <a:ea typeface="Calibri"/>
              <a:cs typeface="Times New Roman"/>
            </a:endParaRPr>
          </a:p>
        </p:txBody>
      </p:sp>
      <p:sp>
        <p:nvSpPr>
          <p:cNvPr id="2" name="Titel 1"/>
          <p:cNvSpPr>
            <a:spLocks noGrp="1"/>
          </p:cNvSpPr>
          <p:nvPr>
            <p:ph type="title"/>
          </p:nvPr>
        </p:nvSpPr>
        <p:spPr>
          <a:xfrm>
            <a:off x="408433" y="5982302"/>
            <a:ext cx="4355931" cy="759066"/>
          </a:xfrm>
        </p:spPr>
        <p:txBody>
          <a:bodyPr>
            <a:normAutofit/>
          </a:bodyPr>
          <a:lstStyle/>
          <a:p>
            <a:pPr algn="l"/>
            <a:r>
              <a:rPr lang="de-DE" sz="2400" dirty="0"/>
              <a:t>Kirche St. Nikolaus in Dumholz</a:t>
            </a:r>
          </a:p>
        </p:txBody>
      </p:sp>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307946" y="962922"/>
            <a:ext cx="5856651" cy="439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7314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8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1462</Words>
  <Application>Microsoft Office PowerPoint</Application>
  <PresentationFormat>Bildschirmpräsentation (4:3)</PresentationFormat>
  <Paragraphs>177</Paragraphs>
  <Slides>185</Slides>
  <Notes>4</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185</vt:i4>
      </vt:variant>
    </vt:vector>
  </HeadingPairs>
  <TitlesOfParts>
    <vt:vector size="196" baseType="lpstr">
      <vt:lpstr>Arial</vt:lpstr>
      <vt:lpstr>Batang</vt:lpstr>
      <vt:lpstr>Calibri</vt:lpstr>
      <vt:lpstr>Calisto MT</vt:lpstr>
      <vt:lpstr>Constantia</vt:lpstr>
      <vt:lpstr>Estrangelo Edessa</vt:lpstr>
      <vt:lpstr>Rockwell</vt:lpstr>
      <vt:lpstr>Times New Roman</vt:lpstr>
      <vt:lpstr>Verdana</vt:lpstr>
      <vt:lpstr>Larissa</vt:lpstr>
      <vt:lpstr>Benutzerdefiniertes Design</vt:lpstr>
      <vt:lpstr>PowerPoint-Präsentation</vt:lpstr>
      <vt:lpstr>PowerPoint-Präsentation</vt:lpstr>
      <vt:lpstr>Mit dem Nachtzug in Bozen angekommen:  Samstag Mittag – gleich geht‘s los nach Oberbozen !</vt:lpstr>
      <vt:lpstr>1000 Meter bergauf – 30°: auf nach Oberbozen in die Sommerfrische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…zum ersten Mal  der Blick auf die Berge !</vt:lpstr>
      <vt:lpstr>Südtiroler Hof in Oberbozen</vt:lpstr>
      <vt:lpstr>PowerPoint-Präsentation</vt:lpstr>
      <vt:lpstr>PowerPoint-Präsentation</vt:lpstr>
      <vt:lpstr>PowerPoint-Präsentation</vt:lpstr>
      <vt:lpstr>Sonnenuntergang mit Blick auf Schlern und Rosengarten</vt:lpstr>
      <vt:lpstr>PowerPoint-Präsentation</vt:lpstr>
      <vt:lpstr>PowerPoint-Präsentation</vt:lpstr>
      <vt:lpstr>PowerPoint-Präsentation</vt:lpstr>
      <vt:lpstr>PowerPoint-Präsentation</vt:lpstr>
      <vt:lpstr>PowerPoint-Präsentation</vt:lpstr>
      <vt:lpstr>PowerPoint-Präsentation</vt:lpstr>
      <vt:lpstr>2.Tag </vt:lpstr>
      <vt:lpstr>Blick auf Lengmo0s</vt:lpstr>
      <vt:lpstr>PowerPoint-Präsentation</vt:lpstr>
      <vt:lpstr>PowerPoint-Präsentation</vt:lpstr>
      <vt:lpstr>Erdpyramiden</vt:lpstr>
      <vt:lpstr>PowerPoint-Präsentation</vt:lpstr>
      <vt:lpstr>Pause bei den Erdpyramiden – und im Hexenwald !</vt:lpstr>
      <vt:lpstr>Maria Saal</vt:lpstr>
      <vt:lpstr>PowerPoint-Präsentation</vt:lpstr>
      <vt:lpstr>Schutzmantelmadonna - modern</vt:lpstr>
      <vt:lpstr> Sella</vt:lpstr>
      <vt:lpstr>PowerPoint-Präsentation</vt:lpstr>
      <vt:lpstr>Das Rittner- Horn Haus</vt:lpstr>
      <vt:lpstr>PowerPoint-Präsentation</vt:lpstr>
      <vt:lpstr>PowerPoint-Präsentation</vt:lpstr>
      <vt:lpstr>PowerPoint-Präsentation</vt:lpstr>
      <vt:lpstr>PowerPoint-Präsentation</vt:lpstr>
      <vt:lpstr>PowerPoint-Präsentation</vt:lpstr>
      <vt:lpstr>PowerPoint-Präsentation</vt:lpstr>
      <vt:lpstr>3. Tag</vt:lpstr>
      <vt:lpstr>PowerPoint-Präsentation</vt:lpstr>
      <vt:lpstr>PowerPoint-Präsentation</vt:lpstr>
      <vt:lpstr>PowerPoint-Präsentation</vt:lpstr>
      <vt:lpstr>PowerPoint-Präsentation</vt:lpstr>
      <vt:lpstr>PowerPoint-Präsentation</vt:lpstr>
      <vt:lpstr>Auf dem Weg zur Sarner Scharte</vt:lpstr>
      <vt:lpstr>Biwak an der Sarner Scharte</vt:lpstr>
      <vt:lpstr>PowerPoint-Präsentation</vt:lpstr>
      <vt:lpstr>PowerPoint-Präsentation</vt:lpstr>
      <vt:lpstr>PowerPoint-Präsentation</vt:lpstr>
      <vt:lpstr>PowerPoint-Präsentation</vt:lpstr>
      <vt:lpstr>PowerPoint-Präsentation</vt:lpstr>
      <vt:lpstr>Abstieg zum Totensee</vt:lpstr>
      <vt:lpstr>PowerPoint-Präsentation</vt:lpstr>
      <vt:lpstr>PowerPoint-Präsentation</vt:lpstr>
      <vt:lpstr>PowerPoint-Präsentation</vt:lpstr>
      <vt:lpstr>Stöffl- Hütte</vt:lpstr>
      <vt:lpstr>.. Weit ab von jeder Zivilisation… hoch in den Bergen….  …. bei urtümlichem Leben…</vt:lpstr>
      <vt:lpstr>4. Tag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und dann kam doch noch mal kurz die Sonne raus…</vt:lpstr>
      <vt:lpstr>PowerPoint-Präsentation</vt:lpstr>
      <vt:lpstr>PowerPoint-Präsentation</vt:lpstr>
      <vt:lpstr>Heiligkreuz auf Ritzlar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Flaggerscharten- Hütte oder Marburger Hütte</vt:lpstr>
      <vt:lpstr>PowerPoint-Präsentation</vt:lpstr>
      <vt:lpstr>PowerPoint-Präsentation</vt:lpstr>
      <vt:lpstr>PowerPoint-Präsentation</vt:lpstr>
      <vt:lpstr>6. Tag</vt:lpstr>
      <vt:lpstr>PowerPoint-Präsentation</vt:lpstr>
      <vt:lpstr>PowerPoint-Präsentation</vt:lpstr>
      <vt:lpstr>PowerPoint-Präsentation</vt:lpstr>
      <vt:lpstr>PowerPoint-Präsentation</vt:lpstr>
      <vt:lpstr>PowerPoint-Präsentation</vt:lpstr>
      <vt:lpstr>Dumholzer See</vt:lpstr>
      <vt:lpstr>PowerPoint-Präsentation</vt:lpstr>
      <vt:lpstr>Kirche St. Nikolaus in Dumholz</vt:lpstr>
      <vt:lpstr>PowerPoint-Präsentation</vt:lpstr>
      <vt:lpstr>Einzug in Jerusalem</vt:lpstr>
      <vt:lpstr>Hlg. Nikolaus</vt:lpstr>
      <vt:lpstr>Mit dem Bus dann ins Talfer- Tal  zum Rabensteiner Hof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auf dem Sagenweg</vt:lpstr>
      <vt:lpstr>PowerPoint-Präsentation</vt:lpstr>
      <vt:lpstr>Die Nörggele</vt:lpstr>
      <vt:lpstr>Der Kalchwalder Wilde</vt:lpstr>
      <vt:lpstr>Der weiße Wurm</vt:lpstr>
      <vt:lpstr>PowerPoint-Präsentation</vt:lpstr>
      <vt:lpstr>Der Hexenstein im Schloss Reinegg</vt:lpstr>
      <vt:lpstr>Vogel Greif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150</cp:revision>
  <dcterms:created xsi:type="dcterms:W3CDTF">2016-07-21T08:54:02Z</dcterms:created>
  <dcterms:modified xsi:type="dcterms:W3CDTF">2020-01-14T11:07:35Z</dcterms:modified>
</cp:coreProperties>
</file>